
<file path=[Content_Types].xml><?xml version="1.0" encoding="utf-8"?>
<Types xmlns="http://schemas.openxmlformats.org/package/2006/content-types">
  <Default Extension="jpeg" ContentType="image/jpeg"/>
  <Default Extension="wdp" ContentType="image/vnd.ms-photo"/>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p:sldMasterIdLst>
    <p:sldMasterId id="2147483648" r:id="rId1"/>
  </p:sldMasterIdLst>
  <p:notesMasterIdLst>
    <p:notesMasterId r:id="rId5"/>
  </p:notesMasterIdLst>
  <p:handoutMasterIdLst>
    <p:handoutMasterId r:id="rId21"/>
  </p:handoutMasterIdLst>
  <p:sldIdLst>
    <p:sldId id="735" r:id="rId3"/>
    <p:sldId id="736" r:id="rId4"/>
    <p:sldId id="790" r:id="rId6"/>
    <p:sldId id="792" r:id="rId7"/>
    <p:sldId id="789" r:id="rId8"/>
    <p:sldId id="785" r:id="rId9"/>
    <p:sldId id="793" r:id="rId10"/>
    <p:sldId id="796" r:id="rId11"/>
    <p:sldId id="794" r:id="rId12"/>
    <p:sldId id="797" r:id="rId13"/>
    <p:sldId id="744" r:id="rId14"/>
    <p:sldId id="799" r:id="rId15"/>
    <p:sldId id="800" r:id="rId16"/>
    <p:sldId id="801" r:id="rId17"/>
    <p:sldId id="795" r:id="rId18"/>
    <p:sldId id="798" r:id="rId19"/>
    <p:sldId id="737" r:id="rId20"/>
  </p:sldIdLst>
  <p:sldSz cx="9144000" cy="6858000" type="screen4x3"/>
  <p:notesSz cx="7099300" cy="10234295"/>
  <p:defaultTextStyle>
    <a:defPPr>
      <a:defRPr lang="zh-CN"/>
    </a:defPPr>
    <a:lvl1pPr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4FF"/>
    <a:srgbClr val="006F68"/>
    <a:srgbClr val="E67A1C"/>
    <a:srgbClr val="E57717"/>
    <a:srgbClr val="0154A1"/>
    <a:srgbClr val="064FA3"/>
    <a:srgbClr val="DA2A22"/>
    <a:srgbClr val="15994D"/>
    <a:srgbClr val="342275"/>
    <a:srgbClr val="5891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278" autoAdjust="0"/>
    <p:restoredTop sz="83043" autoAdjust="0"/>
  </p:normalViewPr>
  <p:slideViewPr>
    <p:cSldViewPr snapToGrid="0" showGuides="1">
      <p:cViewPr varScale="1">
        <p:scale>
          <a:sx n="155" d="100"/>
          <a:sy n="155" d="100"/>
        </p:scale>
        <p:origin x="1496" y="184"/>
      </p:cViewPr>
      <p:guideLst>
        <p:guide pos="272"/>
        <p:guide pos="5488"/>
        <p:guide orient="horz" pos="55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4400" y="200"/>
      </p:cViewPr>
      <p:guideLst>
        <p:guide orient="horz" pos="3223"/>
        <p:guide pos="2236"/>
      </p:guideLst>
    </p:cSldViewPr>
  </p:notesViewPr>
  <p:gridSpacing cx="36004" cy="36004"/>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handoutMaster" Target="handoutMasters/handoutMaster1.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_rels/data1.xml.rels><?xml version="1.0" encoding="UTF-8" standalone="yes"?>
<Relationships xmlns="http://schemas.openxmlformats.org/package/2006/relationships"><Relationship Id="rId1" Type="http://schemas.openxmlformats.org/officeDocument/2006/relationships/hyperlink" Target="&#36164;&#28304;&#20998;&#20139;/CPDP&#32508;&#36848;.pdf"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36164;&#28304;&#20998;&#20139;/CPDP&#32508;&#36848;.pdf" TargetMode="Externa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C097DD6-38CF-B04C-B24E-9F714767238A}" type="doc">
      <dgm:prSet loTypeId="urn:microsoft.com/office/officeart/2005/8/layout/chevron2" loCatId="" qsTypeId="urn:microsoft.com/office/officeart/2005/8/quickstyle/simple1" qsCatId="simple" csTypeId="urn:microsoft.com/office/officeart/2005/8/colors/accent0_1" csCatId="mainScheme" phldr="1"/>
      <dgm:spPr/>
      <dgm:t>
        <a:bodyPr/>
        <a:lstStyle/>
        <a:p>
          <a:endParaRPr lang="zh-CN" altLang="en-US"/>
        </a:p>
      </dgm:t>
    </dgm:pt>
    <dgm:pt modelId="{FC60CCEC-9FF8-EC40-B1E8-0DA7C7DD35FC}">
      <dgm:prSet phldrT="[文本]"/>
      <dgm:spPr/>
      <dgm:t>
        <a:bodyPr/>
        <a:lstStyle/>
        <a:p>
          <a:r>
            <a:rPr lang="zh-CN" altLang="en-US" dirty="0"/>
            <a:t>查阅文献</a:t>
          </a:r>
        </a:p>
      </dgm:t>
    </dgm:pt>
    <dgm:pt modelId="{73EC9075-37FF-3F48-A467-66A7FB90F828}" cxnId="{8797E70F-2045-7D4C-A49D-8E99D51FDC2A}" type="parTrans">
      <dgm:prSet/>
      <dgm:spPr/>
      <dgm:t>
        <a:bodyPr/>
        <a:lstStyle/>
        <a:p>
          <a:endParaRPr lang="zh-CN" altLang="en-US"/>
        </a:p>
      </dgm:t>
    </dgm:pt>
    <dgm:pt modelId="{DC087550-CA9D-E648-81D6-38F0613A4A90}" cxnId="{8797E70F-2045-7D4C-A49D-8E99D51FDC2A}" type="sibTrans">
      <dgm:prSet/>
      <dgm:spPr/>
      <dgm:t>
        <a:bodyPr/>
        <a:lstStyle/>
        <a:p>
          <a:endParaRPr lang="zh-CN" altLang="en-US"/>
        </a:p>
      </dgm:t>
    </dgm:pt>
    <dgm:pt modelId="{5F662FBA-64B5-634D-BEEA-C8764182446F}">
      <dgm:prSet phldrT="[文本]"/>
      <dgm:spPr/>
      <dgm:t>
        <a:bodyPr/>
        <a:lstStyle/>
        <a:p>
          <a:r>
            <a:rPr lang="en-US" altLang="zh-CN" dirty="0"/>
            <a:t>Google</a:t>
          </a:r>
          <a:r>
            <a:rPr lang="zh-CN" altLang="en-US" dirty="0"/>
            <a:t>学术</a:t>
          </a:r>
          <a:r>
            <a:rPr lang="en-US" altLang="zh-CN" dirty="0"/>
            <a:t> &amp;</a:t>
          </a:r>
          <a:r>
            <a:rPr lang="zh-CN" altLang="en-US" dirty="0"/>
            <a:t> 必应学术 </a:t>
          </a:r>
          <a:r>
            <a:rPr lang="en-US" altLang="zh-CN" dirty="0"/>
            <a:t>&amp; </a:t>
          </a:r>
          <a:r>
            <a:rPr lang="zh-CN" altLang="en-US" dirty="0"/>
            <a:t>百度学术</a:t>
          </a:r>
        </a:p>
      </dgm:t>
    </dgm:pt>
    <dgm:pt modelId="{643E50BE-09E0-4741-9820-77DBD770E154}" cxnId="{91411C2C-911E-1141-A74B-50B48903D56A}" type="parTrans">
      <dgm:prSet/>
      <dgm:spPr/>
      <dgm:t>
        <a:bodyPr/>
        <a:lstStyle/>
        <a:p>
          <a:endParaRPr lang="zh-CN" altLang="en-US"/>
        </a:p>
      </dgm:t>
    </dgm:pt>
    <dgm:pt modelId="{4330D4DF-FF6B-2D48-BC11-5492CCA52015}" cxnId="{91411C2C-911E-1141-A74B-50B48903D56A}" type="sibTrans">
      <dgm:prSet/>
      <dgm:spPr/>
      <dgm:t>
        <a:bodyPr/>
        <a:lstStyle/>
        <a:p>
          <a:endParaRPr lang="zh-CN" altLang="en-US"/>
        </a:p>
      </dgm:t>
    </dgm:pt>
    <dgm:pt modelId="{E29335B8-3A32-6C44-B4B0-F56F1B6BD8C3}">
      <dgm:prSet phldrT="[文本]"/>
      <dgm:spPr/>
      <dgm:t>
        <a:bodyPr/>
        <a:lstStyle/>
        <a:p>
          <a:r>
            <a:rPr lang="zh-CN" altLang="en-US" dirty="0"/>
            <a:t>筛选文献</a:t>
          </a:r>
        </a:p>
      </dgm:t>
    </dgm:pt>
    <dgm:pt modelId="{7155A019-67A2-8C49-BCD9-115F2E26BE8B}" cxnId="{2328AE69-E96D-C744-87F9-B1479BFEACD2}" type="parTrans">
      <dgm:prSet/>
      <dgm:spPr/>
      <dgm:t>
        <a:bodyPr/>
        <a:lstStyle/>
        <a:p>
          <a:endParaRPr lang="zh-CN" altLang="en-US"/>
        </a:p>
      </dgm:t>
    </dgm:pt>
    <dgm:pt modelId="{67FB227A-CB56-7042-9938-3339258B2CAB}" cxnId="{2328AE69-E96D-C744-87F9-B1479BFEACD2}" type="sibTrans">
      <dgm:prSet/>
      <dgm:spPr/>
      <dgm:t>
        <a:bodyPr/>
        <a:lstStyle/>
        <a:p>
          <a:endParaRPr lang="zh-CN" altLang="en-US"/>
        </a:p>
      </dgm:t>
    </dgm:pt>
    <dgm:pt modelId="{1FCE127E-E08A-4944-8F6E-5E204907BEEE}">
      <dgm:prSet phldrT="[文本]"/>
      <dgm:spPr/>
      <dgm:t>
        <a:bodyPr/>
        <a:lstStyle/>
        <a:p>
          <a:r>
            <a:rPr lang="zh-CN" altLang="en-US" dirty="0">
              <a:hlinkClick xmlns:r="http://schemas.openxmlformats.org/officeDocument/2006/relationships" r:id="rId1" action="ppaction://hlinkfile"/>
            </a:rPr>
            <a:t>综述文章</a:t>
          </a:r>
          <a:r>
            <a:rPr lang="zh-CN" altLang="en-US" dirty="0"/>
            <a:t>（</a:t>
          </a:r>
          <a:r>
            <a:rPr lang="en-US" altLang="zh-CN" dirty="0"/>
            <a:t>3~4</a:t>
          </a:r>
          <a:r>
            <a:rPr lang="zh-CN" altLang="en-US" dirty="0"/>
            <a:t>篇）</a:t>
          </a:r>
        </a:p>
      </dgm:t>
    </dgm:pt>
    <dgm:pt modelId="{F1933257-8E2A-C440-A54D-2AC6FBBEC370}" cxnId="{C7BFDC72-5441-C946-BA4B-981B36519CF2}" type="parTrans">
      <dgm:prSet/>
      <dgm:spPr/>
      <dgm:t>
        <a:bodyPr/>
        <a:lstStyle/>
        <a:p>
          <a:endParaRPr lang="zh-CN" altLang="en-US"/>
        </a:p>
      </dgm:t>
    </dgm:pt>
    <dgm:pt modelId="{EFFD4F45-1214-4745-960D-E488BC4E3D80}" cxnId="{C7BFDC72-5441-C946-BA4B-981B36519CF2}" type="sibTrans">
      <dgm:prSet/>
      <dgm:spPr/>
      <dgm:t>
        <a:bodyPr/>
        <a:lstStyle/>
        <a:p>
          <a:endParaRPr lang="zh-CN" altLang="en-US"/>
        </a:p>
      </dgm:t>
    </dgm:pt>
    <dgm:pt modelId="{82F2DBFA-AA08-F247-BC7C-4E929E1C48B6}">
      <dgm:prSet phldrT="[文本]"/>
      <dgm:spPr/>
      <dgm:t>
        <a:bodyPr/>
        <a:lstStyle/>
        <a:p>
          <a:r>
            <a:rPr lang="zh-CN" altLang="en-US" dirty="0"/>
            <a:t>顶会顶刊文章</a:t>
          </a:r>
          <a:r>
            <a:rPr lang="en-US" altLang="zh-CN" dirty="0"/>
            <a:t>——</a:t>
          </a:r>
          <a:r>
            <a:rPr lang="zh-CN" altLang="en-US" dirty="0"/>
            <a:t>精读（实验也要看）（</a:t>
          </a:r>
          <a:r>
            <a:rPr lang="en-US" altLang="zh-CN" dirty="0"/>
            <a:t>10~20</a:t>
          </a:r>
          <a:r>
            <a:rPr lang="zh-CN" altLang="en-US" dirty="0"/>
            <a:t>篇）</a:t>
          </a:r>
        </a:p>
      </dgm:t>
    </dgm:pt>
    <dgm:pt modelId="{91268AB4-FC5F-C24E-B498-448C5CCD0500}" cxnId="{78EE68B8-FFF0-334B-BAEB-AAA2919AFFE3}" type="parTrans">
      <dgm:prSet/>
      <dgm:spPr/>
      <dgm:t>
        <a:bodyPr/>
        <a:lstStyle/>
        <a:p>
          <a:endParaRPr lang="zh-CN" altLang="en-US"/>
        </a:p>
      </dgm:t>
    </dgm:pt>
    <dgm:pt modelId="{6447FA98-45CD-A148-827A-63CEC6321E22}" cxnId="{78EE68B8-FFF0-334B-BAEB-AAA2919AFFE3}" type="sibTrans">
      <dgm:prSet/>
      <dgm:spPr/>
      <dgm:t>
        <a:bodyPr/>
        <a:lstStyle/>
        <a:p>
          <a:endParaRPr lang="zh-CN" altLang="en-US"/>
        </a:p>
      </dgm:t>
    </dgm:pt>
    <dgm:pt modelId="{DD627326-1CAD-024A-B282-2FAAEF85E479}">
      <dgm:prSet phldrT="[文本]"/>
      <dgm:spPr/>
      <dgm:t>
        <a:bodyPr/>
        <a:lstStyle/>
        <a:p>
          <a:r>
            <a:rPr lang="zh-CN" altLang="en-US" dirty="0"/>
            <a:t>确认方向</a:t>
          </a:r>
        </a:p>
      </dgm:t>
    </dgm:pt>
    <dgm:pt modelId="{72DC8609-FACE-8B41-80D4-0202AFF21E51}" cxnId="{7E2E5583-FD5B-774B-B494-04821F1E08E5}" type="parTrans">
      <dgm:prSet/>
      <dgm:spPr/>
      <dgm:t>
        <a:bodyPr/>
        <a:lstStyle/>
        <a:p>
          <a:endParaRPr lang="zh-CN" altLang="en-US"/>
        </a:p>
      </dgm:t>
    </dgm:pt>
    <dgm:pt modelId="{4BAD3754-3684-3D47-82BD-150A3ACAF4A2}" cxnId="{7E2E5583-FD5B-774B-B494-04821F1E08E5}" type="sibTrans">
      <dgm:prSet/>
      <dgm:spPr/>
      <dgm:t>
        <a:bodyPr/>
        <a:lstStyle/>
        <a:p>
          <a:endParaRPr lang="zh-CN" altLang="en-US"/>
        </a:p>
      </dgm:t>
    </dgm:pt>
    <dgm:pt modelId="{92B87160-A83C-904D-BDC6-96D279344832}">
      <dgm:prSet phldrT="[文本]"/>
      <dgm:spPr/>
      <dgm:t>
        <a:bodyPr/>
        <a:lstStyle/>
        <a:p>
          <a:r>
            <a:rPr lang="zh-CN" altLang="en-US" dirty="0"/>
            <a:t>细化关键字（</a:t>
          </a:r>
          <a:r>
            <a:rPr lang="en-US" altLang="zh-CN" dirty="0"/>
            <a:t>Transfer</a:t>
          </a:r>
          <a:r>
            <a:rPr lang="zh-CN" altLang="en-US" dirty="0"/>
            <a:t> </a:t>
          </a:r>
          <a:r>
            <a:rPr lang="en-US" altLang="zh-CN" dirty="0"/>
            <a:t>Learning</a:t>
          </a:r>
          <a:r>
            <a:rPr lang="zh-CN" altLang="en-US" dirty="0"/>
            <a:t>，</a:t>
          </a:r>
          <a:r>
            <a:rPr lang="en-US" altLang="zh-CN" dirty="0"/>
            <a:t>Defect</a:t>
          </a:r>
          <a:r>
            <a:rPr lang="zh-CN" altLang="en-US" dirty="0"/>
            <a:t> </a:t>
          </a:r>
          <a:r>
            <a:rPr lang="en-US" altLang="zh-CN" dirty="0"/>
            <a:t>Prediction</a:t>
          </a:r>
          <a:r>
            <a:rPr lang="zh-CN" altLang="en-US" dirty="0"/>
            <a:t>）</a:t>
          </a:r>
        </a:p>
      </dgm:t>
    </dgm:pt>
    <dgm:pt modelId="{A25AA5AA-8B6E-884E-9938-177E789B52D6}" cxnId="{3242AB8B-B57A-0541-974B-3E47892E7E2A}" type="parTrans">
      <dgm:prSet/>
      <dgm:spPr/>
      <dgm:t>
        <a:bodyPr/>
        <a:lstStyle/>
        <a:p>
          <a:endParaRPr lang="zh-CN" altLang="en-US"/>
        </a:p>
      </dgm:t>
    </dgm:pt>
    <dgm:pt modelId="{2BEDBA78-3F0B-8E4B-876A-C14CC35B7295}" cxnId="{3242AB8B-B57A-0541-974B-3E47892E7E2A}" type="sibTrans">
      <dgm:prSet/>
      <dgm:spPr/>
      <dgm:t>
        <a:bodyPr/>
        <a:lstStyle/>
        <a:p>
          <a:endParaRPr lang="zh-CN" altLang="en-US"/>
        </a:p>
      </dgm:t>
    </dgm:pt>
    <dgm:pt modelId="{DCE55C0C-F8ED-AA43-BBBC-DD18BD3CEEAC}">
      <dgm:prSet phldrT="[文本]"/>
      <dgm:spPr/>
      <dgm:t>
        <a:bodyPr/>
        <a:lstStyle/>
        <a:p>
          <a:r>
            <a:rPr lang="zh-CN" altLang="en-US" dirty="0"/>
            <a:t>采集可实验的数据集（</a:t>
          </a:r>
          <a:r>
            <a:rPr lang="en-US" altLang="zh-CN" dirty="0"/>
            <a:t>Public</a:t>
          </a:r>
          <a:r>
            <a:rPr lang="zh-CN" altLang="en-US" dirty="0"/>
            <a:t> </a:t>
          </a:r>
          <a:r>
            <a:rPr lang="en-US" altLang="zh-CN" dirty="0"/>
            <a:t>Datasets, Project</a:t>
          </a:r>
          <a:r>
            <a:rPr lang="zh-CN" altLang="en-US" dirty="0"/>
            <a:t> </a:t>
          </a:r>
          <a:r>
            <a:rPr lang="en-US" altLang="zh-CN" dirty="0"/>
            <a:t>Dataset</a:t>
          </a:r>
          <a:r>
            <a:rPr lang="zh-CN" altLang="en-US" dirty="0"/>
            <a:t>）</a:t>
          </a:r>
        </a:p>
      </dgm:t>
    </dgm:pt>
    <dgm:pt modelId="{EF1B4BB4-581C-3443-9E7B-5FD353E77E29}" cxnId="{DBCF58E4-D343-7D4E-977C-CFE3CA8595D5}" type="parTrans">
      <dgm:prSet/>
      <dgm:spPr/>
      <dgm:t>
        <a:bodyPr/>
        <a:lstStyle/>
        <a:p>
          <a:endParaRPr lang="zh-CN" altLang="en-US"/>
        </a:p>
      </dgm:t>
    </dgm:pt>
    <dgm:pt modelId="{42B37D3F-F82D-C84A-B8E5-C1CF250BE4E4}" cxnId="{DBCF58E4-D343-7D4E-977C-CFE3CA8595D5}" type="sibTrans">
      <dgm:prSet/>
      <dgm:spPr/>
      <dgm:t>
        <a:bodyPr/>
        <a:lstStyle/>
        <a:p>
          <a:endParaRPr lang="zh-CN" altLang="en-US"/>
        </a:p>
      </dgm:t>
    </dgm:pt>
    <dgm:pt modelId="{DCA2E2D2-4C56-4640-906F-0BAAC59FB206}">
      <dgm:prSet phldrT="[文本]"/>
      <dgm:spPr/>
      <dgm:t>
        <a:bodyPr/>
        <a:lstStyle/>
        <a:p>
          <a:r>
            <a:rPr lang="zh-CN" altLang="en-US" dirty="0"/>
            <a:t>图书馆网站</a:t>
          </a:r>
          <a:r>
            <a:rPr lang="en-US" altLang="zh-CN" dirty="0"/>
            <a:t>——</a:t>
          </a:r>
          <a:r>
            <a:rPr lang="zh-CN" altLang="en-US" dirty="0"/>
            <a:t>中文核心</a:t>
          </a:r>
          <a:r>
            <a:rPr lang="en-US" altLang="zh-CN" dirty="0"/>
            <a:t> / EI / SCI</a:t>
          </a:r>
          <a:endParaRPr lang="zh-CN" altLang="en-US" dirty="0"/>
        </a:p>
      </dgm:t>
    </dgm:pt>
    <dgm:pt modelId="{A4648FC4-9E8C-AE40-9980-61E4BDF244E8}" cxnId="{451501EC-9648-EE43-961D-80135C7AB3B8}" type="parTrans">
      <dgm:prSet/>
      <dgm:spPr/>
      <dgm:t>
        <a:bodyPr/>
        <a:lstStyle/>
        <a:p>
          <a:endParaRPr lang="zh-CN" altLang="en-US"/>
        </a:p>
      </dgm:t>
    </dgm:pt>
    <dgm:pt modelId="{FA782A88-FD1B-AB49-AEE0-C2E4A2FCF9D1}" cxnId="{451501EC-9648-EE43-961D-80135C7AB3B8}" type="sibTrans">
      <dgm:prSet/>
      <dgm:spPr/>
      <dgm:t>
        <a:bodyPr/>
        <a:lstStyle/>
        <a:p>
          <a:endParaRPr lang="zh-CN" altLang="en-US"/>
        </a:p>
      </dgm:t>
    </dgm:pt>
    <dgm:pt modelId="{FD6B60F3-3DB0-8D46-B349-230EBAB6DA2A}">
      <dgm:prSet/>
      <dgm:spPr/>
      <dgm:t>
        <a:bodyPr/>
        <a:lstStyle/>
        <a:p>
          <a:r>
            <a:rPr lang="zh-CN" altLang="en-US" dirty="0"/>
            <a:t>确认关键字</a:t>
          </a:r>
        </a:p>
      </dgm:t>
    </dgm:pt>
    <dgm:pt modelId="{3B43CAED-4FB3-4641-A97C-6A9FDB26EAB2}" cxnId="{C6D084DB-36C1-D443-A46E-419A188C5726}" type="parTrans">
      <dgm:prSet/>
      <dgm:spPr/>
      <dgm:t>
        <a:bodyPr/>
        <a:lstStyle/>
        <a:p>
          <a:endParaRPr lang="zh-CN" altLang="en-US"/>
        </a:p>
      </dgm:t>
    </dgm:pt>
    <dgm:pt modelId="{B30C70E2-795F-9740-9F31-B3093746219B}" cxnId="{C6D084DB-36C1-D443-A46E-419A188C5726}" type="sibTrans">
      <dgm:prSet/>
      <dgm:spPr/>
      <dgm:t>
        <a:bodyPr/>
        <a:lstStyle/>
        <a:p>
          <a:endParaRPr lang="zh-CN" altLang="en-US"/>
        </a:p>
      </dgm:t>
    </dgm:pt>
    <dgm:pt modelId="{BBC25A2E-B206-4449-B871-78B4CD76A6F7}">
      <dgm:prSet/>
      <dgm:spPr/>
      <dgm:t>
        <a:bodyPr/>
        <a:lstStyle/>
        <a:p>
          <a:r>
            <a:rPr lang="zh-CN" altLang="en-US" dirty="0"/>
            <a:t>团队的资源和方向</a:t>
          </a:r>
          <a:r>
            <a:rPr lang="en-US" altLang="zh-CN" dirty="0"/>
            <a:t> / </a:t>
          </a:r>
          <a:r>
            <a:rPr lang="zh-CN" altLang="en-US" dirty="0"/>
            <a:t>科研和科技的趋势</a:t>
          </a:r>
          <a:r>
            <a:rPr lang="en-US" altLang="zh-CN" dirty="0"/>
            <a:t> / </a:t>
          </a:r>
          <a:r>
            <a:rPr lang="zh-CN" altLang="en-US" dirty="0"/>
            <a:t>自己的兴趣</a:t>
          </a:r>
        </a:p>
      </dgm:t>
    </dgm:pt>
    <dgm:pt modelId="{996DCB64-FF07-9B48-886C-A4FC307C5701}" cxnId="{3A237E0A-F84D-C34E-898E-9B3FF9CC8BF1}" type="parTrans">
      <dgm:prSet/>
      <dgm:spPr/>
      <dgm:t>
        <a:bodyPr/>
        <a:lstStyle/>
        <a:p>
          <a:endParaRPr lang="zh-CN" altLang="en-US"/>
        </a:p>
      </dgm:t>
    </dgm:pt>
    <dgm:pt modelId="{8668B593-B94B-AD4F-9B80-27993789852C}" cxnId="{3A237E0A-F84D-C34E-898E-9B3FF9CC8BF1}" type="sibTrans">
      <dgm:prSet/>
      <dgm:spPr/>
      <dgm:t>
        <a:bodyPr/>
        <a:lstStyle/>
        <a:p>
          <a:endParaRPr lang="zh-CN" altLang="en-US"/>
        </a:p>
      </dgm:t>
    </dgm:pt>
    <dgm:pt modelId="{953A29A6-3C56-964D-B602-9D184867AA14}">
      <dgm:prSet phldrT="[文本]"/>
      <dgm:spPr/>
      <dgm:t>
        <a:bodyPr/>
        <a:lstStyle/>
        <a:p>
          <a:r>
            <a:rPr lang="zh-CN" altLang="en-US" dirty="0"/>
            <a:t>学校</a:t>
          </a:r>
          <a:r>
            <a:rPr lang="en-US" altLang="zh-CN" dirty="0"/>
            <a:t>VPN</a:t>
          </a:r>
          <a:r>
            <a:rPr lang="zh-CN" altLang="en-US" dirty="0"/>
            <a:t>   </a:t>
          </a:r>
          <a:r>
            <a:rPr lang="en-US" altLang="zh-CN" dirty="0"/>
            <a:t>https://183.62.57.36/</a:t>
          </a:r>
          <a:r>
            <a:rPr lang="en-US" altLang="zh-CN" dirty="0" err="1"/>
            <a:t>por</a:t>
          </a:r>
          <a:r>
            <a:rPr lang="en-US" altLang="zh-CN" dirty="0"/>
            <a:t>/</a:t>
          </a:r>
          <a:r>
            <a:rPr lang="en-US" altLang="zh-CN" dirty="0" err="1"/>
            <a:t>login_psw.csp</a:t>
          </a:r>
          <a:endParaRPr lang="zh-CN" altLang="en-US" dirty="0"/>
        </a:p>
      </dgm:t>
    </dgm:pt>
    <dgm:pt modelId="{36B43E09-C691-B745-A063-D4E62EA5164D}" cxnId="{929A5505-8A5B-F846-A6ED-D33D87D75FB7}" type="parTrans">
      <dgm:prSet/>
      <dgm:spPr/>
      <dgm:t>
        <a:bodyPr/>
        <a:lstStyle/>
        <a:p>
          <a:endParaRPr lang="zh-CN" altLang="en-US"/>
        </a:p>
      </dgm:t>
    </dgm:pt>
    <dgm:pt modelId="{38AA2264-A432-804B-86DB-318BB3685616}" cxnId="{929A5505-8A5B-F846-A6ED-D33D87D75FB7}" type="sibTrans">
      <dgm:prSet/>
      <dgm:spPr/>
      <dgm:t>
        <a:bodyPr/>
        <a:lstStyle/>
        <a:p>
          <a:endParaRPr lang="zh-CN" altLang="en-US"/>
        </a:p>
      </dgm:t>
    </dgm:pt>
    <dgm:pt modelId="{DECCBCA4-AA2F-A345-AB3A-653B7CC1B5D0}">
      <dgm:prSet phldrT="[文本]"/>
      <dgm:spPr/>
      <dgm:t>
        <a:bodyPr/>
        <a:lstStyle/>
        <a:p>
          <a:r>
            <a:rPr lang="zh-CN" altLang="en-US"/>
            <a:t>该方向科研团队文章（</a:t>
          </a:r>
          <a:r>
            <a:rPr lang="zh-CN" altLang="en-US" dirty="0"/>
            <a:t>有最新的就看）</a:t>
          </a:r>
        </a:p>
      </dgm:t>
    </dgm:pt>
    <dgm:pt modelId="{E0428E01-222B-1B4E-82DE-5FB87CD09AB9}" cxnId="{4944C60D-F2DA-7847-9D17-2F1B9464127A}" type="parTrans">
      <dgm:prSet/>
      <dgm:spPr/>
      <dgm:t>
        <a:bodyPr/>
        <a:lstStyle/>
        <a:p>
          <a:endParaRPr lang="zh-CN" altLang="en-US"/>
        </a:p>
      </dgm:t>
    </dgm:pt>
    <dgm:pt modelId="{6542B3F3-91B9-844B-A047-78324CF3E1EF}" cxnId="{4944C60D-F2DA-7847-9D17-2F1B9464127A}" type="sibTrans">
      <dgm:prSet/>
      <dgm:spPr/>
      <dgm:t>
        <a:bodyPr/>
        <a:lstStyle/>
        <a:p>
          <a:endParaRPr lang="zh-CN" altLang="en-US"/>
        </a:p>
      </dgm:t>
    </dgm:pt>
    <dgm:pt modelId="{2577D62A-552D-FE40-AD69-3ABD0A462A04}">
      <dgm:prSet/>
      <dgm:spPr/>
      <dgm:t>
        <a:bodyPr/>
        <a:lstStyle/>
        <a:p>
          <a:r>
            <a:rPr lang="zh-CN" altLang="en-US" dirty="0"/>
            <a:t>确认两个关键字（</a:t>
          </a:r>
          <a:r>
            <a:rPr lang="en-US" altLang="zh-CN" dirty="0"/>
            <a:t>Machine</a:t>
          </a:r>
          <a:r>
            <a:rPr lang="zh-CN" altLang="en-US" dirty="0"/>
            <a:t> </a:t>
          </a:r>
          <a:r>
            <a:rPr lang="en-US" altLang="zh-CN" dirty="0"/>
            <a:t>Learning</a:t>
          </a:r>
          <a:r>
            <a:rPr lang="zh-CN" altLang="en-US" dirty="0"/>
            <a:t>，</a:t>
          </a:r>
          <a:r>
            <a:rPr lang="en-US" altLang="zh-CN" dirty="0"/>
            <a:t>S</a:t>
          </a:r>
          <a:r>
            <a:rPr lang="en-US" altLang="en-US" dirty="0"/>
            <a:t>oftware </a:t>
          </a:r>
          <a:r>
            <a:rPr lang="en-US" altLang="zh-CN" dirty="0"/>
            <a:t>R</a:t>
          </a:r>
          <a:r>
            <a:rPr lang="en-US" altLang="en-US" dirty="0"/>
            <a:t>eliability</a:t>
          </a:r>
          <a:r>
            <a:rPr lang="zh-CN" altLang="en-US" dirty="0"/>
            <a:t>）</a:t>
          </a:r>
        </a:p>
      </dgm:t>
    </dgm:pt>
    <dgm:pt modelId="{6D6328EE-2D11-EE42-9D26-373BDB1A9638}" cxnId="{A85AE079-6E88-CF40-A514-71A2811F4C43}" type="parTrans">
      <dgm:prSet/>
      <dgm:spPr/>
      <dgm:t>
        <a:bodyPr/>
        <a:lstStyle/>
        <a:p>
          <a:endParaRPr lang="zh-CN" altLang="en-US"/>
        </a:p>
      </dgm:t>
    </dgm:pt>
    <dgm:pt modelId="{C5AD0CAA-9AF4-6342-90D3-8AFD4A713FD8}" cxnId="{A85AE079-6E88-CF40-A514-71A2811F4C43}" type="sibTrans">
      <dgm:prSet/>
      <dgm:spPr/>
      <dgm:t>
        <a:bodyPr/>
        <a:lstStyle/>
        <a:p>
          <a:endParaRPr lang="zh-CN" altLang="en-US"/>
        </a:p>
      </dgm:t>
    </dgm:pt>
    <dgm:pt modelId="{F14522DB-EB8C-534C-B834-481B184074DA}" type="pres">
      <dgm:prSet presAssocID="{8C097DD6-38CF-B04C-B24E-9F714767238A}" presName="linearFlow" presStyleCnt="0">
        <dgm:presLayoutVars>
          <dgm:dir/>
          <dgm:animLvl val="lvl"/>
          <dgm:resizeHandles val="exact"/>
        </dgm:presLayoutVars>
      </dgm:prSet>
      <dgm:spPr/>
    </dgm:pt>
    <dgm:pt modelId="{8BEF6786-E27B-AC4D-A816-D7161BE5C0AC}" type="pres">
      <dgm:prSet presAssocID="{FD6B60F3-3DB0-8D46-B349-230EBAB6DA2A}" presName="composite" presStyleCnt="0"/>
      <dgm:spPr/>
    </dgm:pt>
    <dgm:pt modelId="{27AE09F7-51A9-0144-8976-D095FF367A6E}" type="pres">
      <dgm:prSet presAssocID="{FD6B60F3-3DB0-8D46-B349-230EBAB6DA2A}" presName="parentText" presStyleLbl="alignNode1" presStyleIdx="0" presStyleCnt="4">
        <dgm:presLayoutVars>
          <dgm:chMax val="1"/>
          <dgm:bulletEnabled val="1"/>
        </dgm:presLayoutVars>
      </dgm:prSet>
      <dgm:spPr/>
    </dgm:pt>
    <dgm:pt modelId="{564B3AF3-EB5E-1F45-8CA5-442A6556B9DA}" type="pres">
      <dgm:prSet presAssocID="{FD6B60F3-3DB0-8D46-B349-230EBAB6DA2A}" presName="descendantText" presStyleLbl="alignAcc1" presStyleIdx="0" presStyleCnt="4">
        <dgm:presLayoutVars>
          <dgm:bulletEnabled val="1"/>
        </dgm:presLayoutVars>
      </dgm:prSet>
      <dgm:spPr/>
    </dgm:pt>
    <dgm:pt modelId="{D41297E9-7968-094F-BF79-BEBA1C8BF546}" type="pres">
      <dgm:prSet presAssocID="{B30C70E2-795F-9740-9F31-B3093746219B}" presName="sp" presStyleCnt="0"/>
      <dgm:spPr/>
    </dgm:pt>
    <dgm:pt modelId="{D1F5875D-9A3C-CD47-9C87-604BEE89E802}" type="pres">
      <dgm:prSet presAssocID="{FC60CCEC-9FF8-EC40-B1E8-0DA7C7DD35FC}" presName="composite" presStyleCnt="0"/>
      <dgm:spPr/>
    </dgm:pt>
    <dgm:pt modelId="{F949F29B-AD3A-DE4E-8987-51609947A646}" type="pres">
      <dgm:prSet presAssocID="{FC60CCEC-9FF8-EC40-B1E8-0DA7C7DD35FC}" presName="parentText" presStyleLbl="alignNode1" presStyleIdx="1" presStyleCnt="4">
        <dgm:presLayoutVars>
          <dgm:chMax val="1"/>
          <dgm:bulletEnabled val="1"/>
        </dgm:presLayoutVars>
      </dgm:prSet>
      <dgm:spPr/>
    </dgm:pt>
    <dgm:pt modelId="{E8EAE845-771C-CC43-B0CC-F23737255B65}" type="pres">
      <dgm:prSet presAssocID="{FC60CCEC-9FF8-EC40-B1E8-0DA7C7DD35FC}" presName="descendantText" presStyleLbl="alignAcc1" presStyleIdx="1" presStyleCnt="4">
        <dgm:presLayoutVars>
          <dgm:bulletEnabled val="1"/>
        </dgm:presLayoutVars>
      </dgm:prSet>
      <dgm:spPr/>
    </dgm:pt>
    <dgm:pt modelId="{92AC347E-15FA-0941-B8E5-5407F5285EC4}" type="pres">
      <dgm:prSet presAssocID="{DC087550-CA9D-E648-81D6-38F0613A4A90}" presName="sp" presStyleCnt="0"/>
      <dgm:spPr/>
    </dgm:pt>
    <dgm:pt modelId="{CDCBADDE-69FA-0C47-A65C-6CC964AF20CE}" type="pres">
      <dgm:prSet presAssocID="{E29335B8-3A32-6C44-B4B0-F56F1B6BD8C3}" presName="composite" presStyleCnt="0"/>
      <dgm:spPr/>
    </dgm:pt>
    <dgm:pt modelId="{FBB64665-71E0-AB4F-8571-6CA2B752C6BC}" type="pres">
      <dgm:prSet presAssocID="{E29335B8-3A32-6C44-B4B0-F56F1B6BD8C3}" presName="parentText" presStyleLbl="alignNode1" presStyleIdx="2" presStyleCnt="4">
        <dgm:presLayoutVars>
          <dgm:chMax val="1"/>
          <dgm:bulletEnabled val="1"/>
        </dgm:presLayoutVars>
      </dgm:prSet>
      <dgm:spPr/>
    </dgm:pt>
    <dgm:pt modelId="{C198AA66-B0DA-E742-85DC-ECB0295E496A}" type="pres">
      <dgm:prSet presAssocID="{E29335B8-3A32-6C44-B4B0-F56F1B6BD8C3}" presName="descendantText" presStyleLbl="alignAcc1" presStyleIdx="2" presStyleCnt="4">
        <dgm:presLayoutVars>
          <dgm:bulletEnabled val="1"/>
        </dgm:presLayoutVars>
      </dgm:prSet>
      <dgm:spPr/>
    </dgm:pt>
    <dgm:pt modelId="{28526202-2E33-504A-ACCF-89EEA7A5127C}" type="pres">
      <dgm:prSet presAssocID="{67FB227A-CB56-7042-9938-3339258B2CAB}" presName="sp" presStyleCnt="0"/>
      <dgm:spPr/>
    </dgm:pt>
    <dgm:pt modelId="{B7734E62-71FC-4E44-B5C4-DBB15EF03E6B}" type="pres">
      <dgm:prSet presAssocID="{DD627326-1CAD-024A-B282-2FAAEF85E479}" presName="composite" presStyleCnt="0"/>
      <dgm:spPr/>
    </dgm:pt>
    <dgm:pt modelId="{D3BDBD1C-01E2-2C44-BAD3-AD2F8E8A5CC1}" type="pres">
      <dgm:prSet presAssocID="{DD627326-1CAD-024A-B282-2FAAEF85E479}" presName="parentText" presStyleLbl="alignNode1" presStyleIdx="3" presStyleCnt="4">
        <dgm:presLayoutVars>
          <dgm:chMax val="1"/>
          <dgm:bulletEnabled val="1"/>
        </dgm:presLayoutVars>
      </dgm:prSet>
      <dgm:spPr/>
    </dgm:pt>
    <dgm:pt modelId="{E97C2286-4763-8842-A758-DFAF5CB03A21}" type="pres">
      <dgm:prSet presAssocID="{DD627326-1CAD-024A-B282-2FAAEF85E479}" presName="descendantText" presStyleLbl="alignAcc1" presStyleIdx="3" presStyleCnt="4">
        <dgm:presLayoutVars>
          <dgm:bulletEnabled val="1"/>
        </dgm:presLayoutVars>
      </dgm:prSet>
      <dgm:spPr/>
    </dgm:pt>
  </dgm:ptLst>
  <dgm:cxnLst>
    <dgm:cxn modelId="{929A5505-8A5B-F846-A6ED-D33D87D75FB7}" srcId="{FC60CCEC-9FF8-EC40-B1E8-0DA7C7DD35FC}" destId="{953A29A6-3C56-964D-B602-9D184867AA14}" srcOrd="2" destOrd="0" parTransId="{36B43E09-C691-B745-A063-D4E62EA5164D}" sibTransId="{38AA2264-A432-804B-86DB-318BB3685616}"/>
    <dgm:cxn modelId="{3A237E0A-F84D-C34E-898E-9B3FF9CC8BF1}" srcId="{FD6B60F3-3DB0-8D46-B349-230EBAB6DA2A}" destId="{BBC25A2E-B206-4449-B871-78B4CD76A6F7}" srcOrd="0" destOrd="0" parTransId="{996DCB64-FF07-9B48-886C-A4FC307C5701}" sibTransId="{8668B593-B94B-AD4F-9B80-27993789852C}"/>
    <dgm:cxn modelId="{4944C60D-F2DA-7847-9D17-2F1B9464127A}" srcId="{E29335B8-3A32-6C44-B4B0-F56F1B6BD8C3}" destId="{DECCBCA4-AA2F-A345-AB3A-653B7CC1B5D0}" srcOrd="2" destOrd="0" parTransId="{E0428E01-222B-1B4E-82DE-5FB87CD09AB9}" sibTransId="{6542B3F3-91B9-844B-A047-78324CF3E1EF}"/>
    <dgm:cxn modelId="{8797E70F-2045-7D4C-A49D-8E99D51FDC2A}" srcId="{8C097DD6-38CF-B04C-B24E-9F714767238A}" destId="{FC60CCEC-9FF8-EC40-B1E8-0DA7C7DD35FC}" srcOrd="1" destOrd="0" parTransId="{73EC9075-37FF-3F48-A467-66A7FB90F828}" sibTransId="{DC087550-CA9D-E648-81D6-38F0613A4A90}"/>
    <dgm:cxn modelId="{1117421D-BE7B-FA47-87E1-BFB8196E3530}" type="presOf" srcId="{FC60CCEC-9FF8-EC40-B1E8-0DA7C7DD35FC}" destId="{F949F29B-AD3A-DE4E-8987-51609947A646}" srcOrd="0" destOrd="0" presId="urn:microsoft.com/office/officeart/2005/8/layout/chevron2"/>
    <dgm:cxn modelId="{91411C2C-911E-1141-A74B-50B48903D56A}" srcId="{FC60CCEC-9FF8-EC40-B1E8-0DA7C7DD35FC}" destId="{5F662FBA-64B5-634D-BEEA-C8764182446F}" srcOrd="0" destOrd="0" parTransId="{643E50BE-09E0-4741-9820-77DBD770E154}" sibTransId="{4330D4DF-FF6B-2D48-BC11-5492CCA52015}"/>
    <dgm:cxn modelId="{D0F3785B-582C-9F45-810E-1C5CBA40850D}" type="presOf" srcId="{BBC25A2E-B206-4449-B871-78B4CD76A6F7}" destId="{564B3AF3-EB5E-1F45-8CA5-442A6556B9DA}" srcOrd="0" destOrd="0" presId="urn:microsoft.com/office/officeart/2005/8/layout/chevron2"/>
    <dgm:cxn modelId="{F04AB360-E154-5B40-92B3-FED742707187}" type="presOf" srcId="{E29335B8-3A32-6C44-B4B0-F56F1B6BD8C3}" destId="{FBB64665-71E0-AB4F-8571-6CA2B752C6BC}" srcOrd="0" destOrd="0" presId="urn:microsoft.com/office/officeart/2005/8/layout/chevron2"/>
    <dgm:cxn modelId="{2328AE69-E96D-C744-87F9-B1479BFEACD2}" srcId="{8C097DD6-38CF-B04C-B24E-9F714767238A}" destId="{E29335B8-3A32-6C44-B4B0-F56F1B6BD8C3}" srcOrd="2" destOrd="0" parTransId="{7155A019-67A2-8C49-BCD9-115F2E26BE8B}" sibTransId="{67FB227A-CB56-7042-9938-3339258B2CAB}"/>
    <dgm:cxn modelId="{C83EEF6B-46E8-164E-97B1-7909C2E32146}" type="presOf" srcId="{8C097DD6-38CF-B04C-B24E-9F714767238A}" destId="{F14522DB-EB8C-534C-B834-481B184074DA}" srcOrd="0" destOrd="0" presId="urn:microsoft.com/office/officeart/2005/8/layout/chevron2"/>
    <dgm:cxn modelId="{01D5AE6C-1B81-9D4F-A6FE-C07C1EE66A62}" type="presOf" srcId="{DCA2E2D2-4C56-4640-906F-0BAAC59FB206}" destId="{E8EAE845-771C-CC43-B0CC-F23737255B65}" srcOrd="0" destOrd="1" presId="urn:microsoft.com/office/officeart/2005/8/layout/chevron2"/>
    <dgm:cxn modelId="{41B7DD71-A3FD-814D-8E58-542C218E9A4E}" type="presOf" srcId="{5F662FBA-64B5-634D-BEEA-C8764182446F}" destId="{E8EAE845-771C-CC43-B0CC-F23737255B65}" srcOrd="0" destOrd="0" presId="urn:microsoft.com/office/officeart/2005/8/layout/chevron2"/>
    <dgm:cxn modelId="{C7BFDC72-5441-C946-BA4B-981B36519CF2}" srcId="{E29335B8-3A32-6C44-B4B0-F56F1B6BD8C3}" destId="{1FCE127E-E08A-4944-8F6E-5E204907BEEE}" srcOrd="0" destOrd="0" parTransId="{F1933257-8E2A-C440-A54D-2AC6FBBEC370}" sibTransId="{EFFD4F45-1214-4745-960D-E488BC4E3D80}"/>
    <dgm:cxn modelId="{A85AE079-6E88-CF40-A514-71A2811F4C43}" srcId="{FD6B60F3-3DB0-8D46-B349-230EBAB6DA2A}" destId="{2577D62A-552D-FE40-AD69-3ABD0A462A04}" srcOrd="1" destOrd="0" parTransId="{6D6328EE-2D11-EE42-9D26-373BDB1A9638}" sibTransId="{C5AD0CAA-9AF4-6342-90D3-8AFD4A713FD8}"/>
    <dgm:cxn modelId="{7E2E5583-FD5B-774B-B494-04821F1E08E5}" srcId="{8C097DD6-38CF-B04C-B24E-9F714767238A}" destId="{DD627326-1CAD-024A-B282-2FAAEF85E479}" srcOrd="3" destOrd="0" parTransId="{72DC8609-FACE-8B41-80D4-0202AFF21E51}" sibTransId="{4BAD3754-3684-3D47-82BD-150A3ACAF4A2}"/>
    <dgm:cxn modelId="{40DB7A8B-6A68-4C4B-B2EA-42619CFB7CB9}" type="presOf" srcId="{1FCE127E-E08A-4944-8F6E-5E204907BEEE}" destId="{C198AA66-B0DA-E742-85DC-ECB0295E496A}" srcOrd="0" destOrd="0" presId="urn:microsoft.com/office/officeart/2005/8/layout/chevron2"/>
    <dgm:cxn modelId="{3242AB8B-B57A-0541-974B-3E47892E7E2A}" srcId="{DD627326-1CAD-024A-B282-2FAAEF85E479}" destId="{92B87160-A83C-904D-BDC6-96D279344832}" srcOrd="0" destOrd="0" parTransId="{A25AA5AA-8B6E-884E-9938-177E789B52D6}" sibTransId="{2BEDBA78-3F0B-8E4B-876A-C14CC35B7295}"/>
    <dgm:cxn modelId="{4A1A7D95-CE12-924D-A662-4BBC35637A59}" type="presOf" srcId="{2577D62A-552D-FE40-AD69-3ABD0A462A04}" destId="{564B3AF3-EB5E-1F45-8CA5-442A6556B9DA}" srcOrd="0" destOrd="1" presId="urn:microsoft.com/office/officeart/2005/8/layout/chevron2"/>
    <dgm:cxn modelId="{A5C36597-9569-2D4E-9EE4-968AF94859F5}" type="presOf" srcId="{DCE55C0C-F8ED-AA43-BBBC-DD18BD3CEEAC}" destId="{E97C2286-4763-8842-A758-DFAF5CB03A21}" srcOrd="0" destOrd="1" presId="urn:microsoft.com/office/officeart/2005/8/layout/chevron2"/>
    <dgm:cxn modelId="{C2094B9A-74D3-2E45-80B5-7C33E556DF01}" type="presOf" srcId="{DECCBCA4-AA2F-A345-AB3A-653B7CC1B5D0}" destId="{C198AA66-B0DA-E742-85DC-ECB0295E496A}" srcOrd="0" destOrd="2" presId="urn:microsoft.com/office/officeart/2005/8/layout/chevron2"/>
    <dgm:cxn modelId="{41F448A9-8E37-9849-9CD6-C614DB6A62A4}" type="presOf" srcId="{953A29A6-3C56-964D-B602-9D184867AA14}" destId="{E8EAE845-771C-CC43-B0CC-F23737255B65}" srcOrd="0" destOrd="2" presId="urn:microsoft.com/office/officeart/2005/8/layout/chevron2"/>
    <dgm:cxn modelId="{F3AEBEB3-80D4-7A4B-B850-0565E5B14297}" type="presOf" srcId="{82F2DBFA-AA08-F247-BC7C-4E929E1C48B6}" destId="{C198AA66-B0DA-E742-85DC-ECB0295E496A}" srcOrd="0" destOrd="1" presId="urn:microsoft.com/office/officeart/2005/8/layout/chevron2"/>
    <dgm:cxn modelId="{58D38DB6-7DBC-724B-B0E6-936098D733E2}" type="presOf" srcId="{DD627326-1CAD-024A-B282-2FAAEF85E479}" destId="{D3BDBD1C-01E2-2C44-BAD3-AD2F8E8A5CC1}" srcOrd="0" destOrd="0" presId="urn:microsoft.com/office/officeart/2005/8/layout/chevron2"/>
    <dgm:cxn modelId="{78EE68B8-FFF0-334B-BAEB-AAA2919AFFE3}" srcId="{E29335B8-3A32-6C44-B4B0-F56F1B6BD8C3}" destId="{82F2DBFA-AA08-F247-BC7C-4E929E1C48B6}" srcOrd="1" destOrd="0" parTransId="{91268AB4-FC5F-C24E-B498-448C5CCD0500}" sibTransId="{6447FA98-45CD-A148-827A-63CEC6321E22}"/>
    <dgm:cxn modelId="{C6D084DB-36C1-D443-A46E-419A188C5726}" srcId="{8C097DD6-38CF-B04C-B24E-9F714767238A}" destId="{FD6B60F3-3DB0-8D46-B349-230EBAB6DA2A}" srcOrd="0" destOrd="0" parTransId="{3B43CAED-4FB3-4641-A97C-6A9FDB26EAB2}" sibTransId="{B30C70E2-795F-9740-9F31-B3093746219B}"/>
    <dgm:cxn modelId="{B65C71DE-D2B9-344E-8D36-9C613175B5DB}" type="presOf" srcId="{FD6B60F3-3DB0-8D46-B349-230EBAB6DA2A}" destId="{27AE09F7-51A9-0144-8976-D095FF367A6E}" srcOrd="0" destOrd="0" presId="urn:microsoft.com/office/officeart/2005/8/layout/chevron2"/>
    <dgm:cxn modelId="{098DDBE1-4D2E-AE47-9628-35790493DDD9}" type="presOf" srcId="{92B87160-A83C-904D-BDC6-96D279344832}" destId="{E97C2286-4763-8842-A758-DFAF5CB03A21}" srcOrd="0" destOrd="0" presId="urn:microsoft.com/office/officeart/2005/8/layout/chevron2"/>
    <dgm:cxn modelId="{DBCF58E4-D343-7D4E-977C-CFE3CA8595D5}" srcId="{DD627326-1CAD-024A-B282-2FAAEF85E479}" destId="{DCE55C0C-F8ED-AA43-BBBC-DD18BD3CEEAC}" srcOrd="1" destOrd="0" parTransId="{EF1B4BB4-581C-3443-9E7B-5FD353E77E29}" sibTransId="{42B37D3F-F82D-C84A-B8E5-C1CF250BE4E4}"/>
    <dgm:cxn modelId="{451501EC-9648-EE43-961D-80135C7AB3B8}" srcId="{FC60CCEC-9FF8-EC40-B1E8-0DA7C7DD35FC}" destId="{DCA2E2D2-4C56-4640-906F-0BAAC59FB206}" srcOrd="1" destOrd="0" parTransId="{A4648FC4-9E8C-AE40-9980-61E4BDF244E8}" sibTransId="{FA782A88-FD1B-AB49-AEE0-C2E4A2FCF9D1}"/>
    <dgm:cxn modelId="{017F74A2-5310-5C43-9A9B-BAE3D234C521}" type="presParOf" srcId="{F14522DB-EB8C-534C-B834-481B184074DA}" destId="{8BEF6786-E27B-AC4D-A816-D7161BE5C0AC}" srcOrd="0" destOrd="0" presId="urn:microsoft.com/office/officeart/2005/8/layout/chevron2"/>
    <dgm:cxn modelId="{D322BCDC-777B-D748-9EDB-923D21C4A0D5}" type="presParOf" srcId="{8BEF6786-E27B-AC4D-A816-D7161BE5C0AC}" destId="{27AE09F7-51A9-0144-8976-D095FF367A6E}" srcOrd="0" destOrd="0" presId="urn:microsoft.com/office/officeart/2005/8/layout/chevron2"/>
    <dgm:cxn modelId="{97B1D73B-3327-4545-8C6A-B2B9BF796955}" type="presParOf" srcId="{8BEF6786-E27B-AC4D-A816-D7161BE5C0AC}" destId="{564B3AF3-EB5E-1F45-8CA5-442A6556B9DA}" srcOrd="1" destOrd="0" presId="urn:microsoft.com/office/officeart/2005/8/layout/chevron2"/>
    <dgm:cxn modelId="{F09AD823-668C-F348-8275-525476C832FD}" type="presParOf" srcId="{F14522DB-EB8C-534C-B834-481B184074DA}" destId="{D41297E9-7968-094F-BF79-BEBA1C8BF546}" srcOrd="1" destOrd="0" presId="urn:microsoft.com/office/officeart/2005/8/layout/chevron2"/>
    <dgm:cxn modelId="{B36A9D43-72E4-EB47-9D8D-78D74EF01A36}" type="presParOf" srcId="{F14522DB-EB8C-534C-B834-481B184074DA}" destId="{D1F5875D-9A3C-CD47-9C87-604BEE89E802}" srcOrd="2" destOrd="0" presId="urn:microsoft.com/office/officeart/2005/8/layout/chevron2"/>
    <dgm:cxn modelId="{AEE51992-67BB-3743-8BDB-6D48ADD7D58B}" type="presParOf" srcId="{D1F5875D-9A3C-CD47-9C87-604BEE89E802}" destId="{F949F29B-AD3A-DE4E-8987-51609947A646}" srcOrd="0" destOrd="0" presId="urn:microsoft.com/office/officeart/2005/8/layout/chevron2"/>
    <dgm:cxn modelId="{F7A25CEB-1154-324C-A3C0-8A535F2DD3E1}" type="presParOf" srcId="{D1F5875D-9A3C-CD47-9C87-604BEE89E802}" destId="{E8EAE845-771C-CC43-B0CC-F23737255B65}" srcOrd="1" destOrd="0" presId="urn:microsoft.com/office/officeart/2005/8/layout/chevron2"/>
    <dgm:cxn modelId="{3036A93E-2E11-E14D-9A84-21E3E60E8DD5}" type="presParOf" srcId="{F14522DB-EB8C-534C-B834-481B184074DA}" destId="{92AC347E-15FA-0941-B8E5-5407F5285EC4}" srcOrd="3" destOrd="0" presId="urn:microsoft.com/office/officeart/2005/8/layout/chevron2"/>
    <dgm:cxn modelId="{BBA8E5EB-6751-F34D-94B7-D2EBC2C70E62}" type="presParOf" srcId="{F14522DB-EB8C-534C-B834-481B184074DA}" destId="{CDCBADDE-69FA-0C47-A65C-6CC964AF20CE}" srcOrd="4" destOrd="0" presId="urn:microsoft.com/office/officeart/2005/8/layout/chevron2"/>
    <dgm:cxn modelId="{EDAAA0BC-A706-2E47-843F-3B1E48C5D3D9}" type="presParOf" srcId="{CDCBADDE-69FA-0C47-A65C-6CC964AF20CE}" destId="{FBB64665-71E0-AB4F-8571-6CA2B752C6BC}" srcOrd="0" destOrd="0" presId="urn:microsoft.com/office/officeart/2005/8/layout/chevron2"/>
    <dgm:cxn modelId="{F2ACA3B7-0442-F340-9F21-2336AFCBEB5C}" type="presParOf" srcId="{CDCBADDE-69FA-0C47-A65C-6CC964AF20CE}" destId="{C198AA66-B0DA-E742-85DC-ECB0295E496A}" srcOrd="1" destOrd="0" presId="urn:microsoft.com/office/officeart/2005/8/layout/chevron2"/>
    <dgm:cxn modelId="{6B0D057D-B2CE-714A-8CAC-E4528626EE1B}" type="presParOf" srcId="{F14522DB-EB8C-534C-B834-481B184074DA}" destId="{28526202-2E33-504A-ACCF-89EEA7A5127C}" srcOrd="5" destOrd="0" presId="urn:microsoft.com/office/officeart/2005/8/layout/chevron2"/>
    <dgm:cxn modelId="{B0C5DA65-58A2-EB4A-8898-5996317773A2}" type="presParOf" srcId="{F14522DB-EB8C-534C-B834-481B184074DA}" destId="{B7734E62-71FC-4E44-B5C4-DBB15EF03E6B}" srcOrd="6" destOrd="0" presId="urn:microsoft.com/office/officeart/2005/8/layout/chevron2"/>
    <dgm:cxn modelId="{F2FA95B1-8247-FA4B-8ACF-0147C28B30AC}" type="presParOf" srcId="{B7734E62-71FC-4E44-B5C4-DBB15EF03E6B}" destId="{D3BDBD1C-01E2-2C44-BAD3-AD2F8E8A5CC1}" srcOrd="0" destOrd="0" presId="urn:microsoft.com/office/officeart/2005/8/layout/chevron2"/>
    <dgm:cxn modelId="{AF3BFD37-867E-AA41-B3DB-902886219102}" type="presParOf" srcId="{B7734E62-71FC-4E44-B5C4-DBB15EF03E6B}" destId="{E97C2286-4763-8842-A758-DFAF5CB03A21}"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68287F-1B1B-0140-A17E-EF2674A11444}" type="doc">
      <dgm:prSet loTypeId="urn:microsoft.com/office/officeart/2008/layout/IncreasingCircleProcess" loCatId="" qsTypeId="urn:microsoft.com/office/officeart/2005/8/quickstyle/simple4" qsCatId="simple" csTypeId="urn:microsoft.com/office/officeart/2005/8/colors/accent1_2" csCatId="accent1" phldr="1"/>
      <dgm:spPr/>
      <dgm:t>
        <a:bodyPr/>
        <a:lstStyle/>
        <a:p>
          <a:endParaRPr lang="zh-CN" altLang="en-US"/>
        </a:p>
      </dgm:t>
    </dgm:pt>
    <dgm:pt modelId="{2F7E5825-DE36-7849-8666-C46FED35B2B3}">
      <dgm:prSet phldrT="[文本]"/>
      <dgm:spPr/>
      <dgm:t>
        <a:bodyPr/>
        <a:lstStyle/>
        <a:p>
          <a:endParaRPr lang="zh-CN" altLang="en-US" dirty="0"/>
        </a:p>
      </dgm:t>
    </dgm:pt>
    <dgm:pt modelId="{2D551415-D02E-0B42-B51D-D5BCC45BA5CC}" cxnId="{B1FE6AFA-6DF4-E64E-BDE2-891C70BFD3C9}" type="parTrans">
      <dgm:prSet/>
      <dgm:spPr/>
      <dgm:t>
        <a:bodyPr/>
        <a:lstStyle/>
        <a:p>
          <a:endParaRPr lang="zh-CN" altLang="en-US"/>
        </a:p>
      </dgm:t>
    </dgm:pt>
    <dgm:pt modelId="{9719DD28-7BBA-9F4F-B96F-8FB2B3391665}" cxnId="{B1FE6AFA-6DF4-E64E-BDE2-891C70BFD3C9}" type="sibTrans">
      <dgm:prSet/>
      <dgm:spPr/>
      <dgm:t>
        <a:bodyPr/>
        <a:lstStyle/>
        <a:p>
          <a:endParaRPr lang="zh-CN" altLang="en-US"/>
        </a:p>
      </dgm:t>
    </dgm:pt>
    <dgm:pt modelId="{7C1FFD29-8C92-B040-BF9C-C1E4F86875A9}">
      <dgm:prSet phldrT="[文本]" custT="1"/>
      <dgm:spPr/>
      <dgm:t>
        <a:bodyPr/>
        <a:lstStyle/>
        <a:p>
          <a:r>
            <a:rPr lang="zh-CN" altLang="en-US" sz="2000" dirty="0"/>
            <a:t>相关文献</a:t>
          </a:r>
        </a:p>
        <a:p>
          <a:r>
            <a:rPr lang="zh-CN" altLang="en-US" sz="2000" dirty="0"/>
            <a:t>简述</a:t>
          </a:r>
        </a:p>
      </dgm:t>
    </dgm:pt>
    <dgm:pt modelId="{7B70D4CC-8BDF-F546-94B8-CD422FA2095D}" cxnId="{AD260A52-8570-3F4D-9581-53A974AE9349}" type="parTrans">
      <dgm:prSet/>
      <dgm:spPr/>
      <dgm:t>
        <a:bodyPr/>
        <a:lstStyle/>
        <a:p>
          <a:endParaRPr lang="zh-CN" altLang="en-US"/>
        </a:p>
      </dgm:t>
    </dgm:pt>
    <dgm:pt modelId="{82EF09D5-5C3E-A445-AB9A-0702A984F6E0}" cxnId="{AD260A52-8570-3F4D-9581-53A974AE9349}" type="sibTrans">
      <dgm:prSet/>
      <dgm:spPr/>
      <dgm:t>
        <a:bodyPr/>
        <a:lstStyle/>
        <a:p>
          <a:endParaRPr lang="zh-CN" altLang="en-US"/>
        </a:p>
      </dgm:t>
    </dgm:pt>
    <dgm:pt modelId="{622E43CA-991B-D542-BAC1-8B2EB0E87F4B}">
      <dgm:prSet phldrT="[文本]"/>
      <dgm:spPr/>
      <dgm:t>
        <a:bodyPr/>
        <a:lstStyle/>
        <a:p>
          <a:endParaRPr lang="zh-CN" altLang="en-US" dirty="0"/>
        </a:p>
      </dgm:t>
    </dgm:pt>
    <dgm:pt modelId="{CEAE5650-969E-CA45-93A7-4C1D5E22FEE8}" cxnId="{2613FD49-D552-5446-933D-AD41A332578E}" type="parTrans">
      <dgm:prSet/>
      <dgm:spPr/>
      <dgm:t>
        <a:bodyPr/>
        <a:lstStyle/>
        <a:p>
          <a:endParaRPr lang="zh-CN" altLang="en-US"/>
        </a:p>
      </dgm:t>
    </dgm:pt>
    <dgm:pt modelId="{5D34FB51-2582-4E49-8072-640F2A613703}" cxnId="{2613FD49-D552-5446-933D-AD41A332578E}" type="sibTrans">
      <dgm:prSet/>
      <dgm:spPr/>
      <dgm:t>
        <a:bodyPr/>
        <a:lstStyle/>
        <a:p>
          <a:endParaRPr lang="zh-CN" altLang="en-US"/>
        </a:p>
      </dgm:t>
    </dgm:pt>
    <dgm:pt modelId="{15085FFC-67C6-9F47-AFA8-FE10DE3D5A44}">
      <dgm:prSet phldrT="[文本]" custT="1"/>
      <dgm:spPr/>
      <dgm:t>
        <a:bodyPr/>
        <a:lstStyle/>
        <a:p>
          <a:pPr algn="ctr"/>
          <a:r>
            <a:rPr lang="zh-CN" altLang="en-US" sz="2000" dirty="0"/>
            <a:t>方法</a:t>
          </a:r>
        </a:p>
      </dgm:t>
    </dgm:pt>
    <dgm:pt modelId="{D8550558-70E4-6743-82F8-7E883180D4B5}" cxnId="{5E5A0DE9-C8CA-F046-9840-41535F6F4C77}" type="parTrans">
      <dgm:prSet/>
      <dgm:spPr/>
      <dgm:t>
        <a:bodyPr/>
        <a:lstStyle/>
        <a:p>
          <a:endParaRPr lang="zh-CN" altLang="en-US"/>
        </a:p>
      </dgm:t>
    </dgm:pt>
    <dgm:pt modelId="{838B1AC0-39A4-1148-A3A0-0CF1465B55BC}" cxnId="{5E5A0DE9-C8CA-F046-9840-41535F6F4C77}" type="sibTrans">
      <dgm:prSet/>
      <dgm:spPr/>
      <dgm:t>
        <a:bodyPr/>
        <a:lstStyle/>
        <a:p>
          <a:endParaRPr lang="zh-CN" altLang="en-US"/>
        </a:p>
      </dgm:t>
    </dgm:pt>
    <dgm:pt modelId="{544EC34C-156B-9846-9723-548449386529}">
      <dgm:prSet phldrT="[文本]"/>
      <dgm:spPr/>
      <dgm:t>
        <a:bodyPr/>
        <a:lstStyle/>
        <a:p>
          <a:endParaRPr lang="zh-CN" altLang="en-US" dirty="0"/>
        </a:p>
      </dgm:t>
    </dgm:pt>
    <dgm:pt modelId="{4CCAB0CC-AC68-E34B-BF08-635FE898738D}" cxnId="{239E0520-A8D7-B84E-BB12-8EC71454FE88}" type="parTrans">
      <dgm:prSet/>
      <dgm:spPr/>
      <dgm:t>
        <a:bodyPr/>
        <a:lstStyle/>
        <a:p>
          <a:endParaRPr lang="zh-CN" altLang="en-US"/>
        </a:p>
      </dgm:t>
    </dgm:pt>
    <dgm:pt modelId="{467B0D37-5B45-904C-8FA2-BAB3F0064595}" cxnId="{239E0520-A8D7-B84E-BB12-8EC71454FE88}" type="sibTrans">
      <dgm:prSet/>
      <dgm:spPr/>
      <dgm:t>
        <a:bodyPr/>
        <a:lstStyle/>
        <a:p>
          <a:endParaRPr lang="zh-CN" altLang="en-US"/>
        </a:p>
      </dgm:t>
    </dgm:pt>
    <dgm:pt modelId="{83BAE364-10F1-FF4C-86BC-1EDA13ED3E2B}">
      <dgm:prSet phldrT="[文本]" custT="1"/>
      <dgm:spPr/>
      <dgm:t>
        <a:bodyPr/>
        <a:lstStyle/>
        <a:p>
          <a:pPr algn="ctr"/>
          <a:r>
            <a:rPr lang="zh-CN" altLang="en-US" sz="2000" dirty="0"/>
            <a:t>实验</a:t>
          </a:r>
        </a:p>
      </dgm:t>
    </dgm:pt>
    <dgm:pt modelId="{DC6AD788-47AB-5143-9B70-F9B0C4BF592C}" cxnId="{E351AB23-B2DB-964A-A314-B4269E861498}" type="parTrans">
      <dgm:prSet/>
      <dgm:spPr/>
      <dgm:t>
        <a:bodyPr/>
        <a:lstStyle/>
        <a:p>
          <a:endParaRPr lang="zh-CN" altLang="en-US"/>
        </a:p>
      </dgm:t>
    </dgm:pt>
    <dgm:pt modelId="{459EC2E1-73D1-3B46-A1A9-7CE60C196E5E}" cxnId="{E351AB23-B2DB-964A-A314-B4269E861498}" type="sibTrans">
      <dgm:prSet/>
      <dgm:spPr/>
      <dgm:t>
        <a:bodyPr/>
        <a:lstStyle/>
        <a:p>
          <a:endParaRPr lang="zh-CN" altLang="en-US"/>
        </a:p>
      </dgm:t>
    </dgm:pt>
    <dgm:pt modelId="{17F823A4-A7CE-D44D-A9DE-F53D46C60C03}">
      <dgm:prSet custT="1"/>
      <dgm:spPr/>
      <dgm:t>
        <a:bodyPr/>
        <a:lstStyle/>
        <a:p>
          <a:pPr algn="ctr"/>
          <a:r>
            <a:rPr lang="zh-CN" altLang="en-US" sz="2000" dirty="0"/>
            <a:t>论文编写</a:t>
          </a:r>
        </a:p>
      </dgm:t>
    </dgm:pt>
    <dgm:pt modelId="{A133F4D2-91C7-424D-9255-C2445B50E8B8}" cxnId="{751E5F33-4391-5041-816A-3425A9FFD7B3}" type="parTrans">
      <dgm:prSet/>
      <dgm:spPr/>
      <dgm:t>
        <a:bodyPr/>
        <a:lstStyle/>
        <a:p>
          <a:endParaRPr lang="zh-CN" altLang="en-US"/>
        </a:p>
      </dgm:t>
    </dgm:pt>
    <dgm:pt modelId="{64E758AA-0233-C94A-BADD-3E7FF3700A80}" cxnId="{751E5F33-4391-5041-816A-3425A9FFD7B3}" type="sibTrans">
      <dgm:prSet/>
      <dgm:spPr/>
      <dgm:t>
        <a:bodyPr/>
        <a:lstStyle/>
        <a:p>
          <a:endParaRPr lang="zh-CN" altLang="en-US"/>
        </a:p>
      </dgm:t>
    </dgm:pt>
    <dgm:pt modelId="{B3B1F90C-2F82-5145-A7CC-27D257D8D3A6}" type="pres">
      <dgm:prSet presAssocID="{0F68287F-1B1B-0140-A17E-EF2674A11444}" presName="Name0" presStyleCnt="0">
        <dgm:presLayoutVars>
          <dgm:chMax val="7"/>
          <dgm:chPref val="7"/>
          <dgm:dir/>
          <dgm:animOne val="branch"/>
          <dgm:animLvl val="lvl"/>
        </dgm:presLayoutVars>
      </dgm:prSet>
      <dgm:spPr/>
    </dgm:pt>
    <dgm:pt modelId="{1B5CAB64-9534-4041-A502-744B1E6650CB}" type="pres">
      <dgm:prSet presAssocID="{2F7E5825-DE36-7849-8666-C46FED35B2B3}" presName="composite" presStyleCnt="0"/>
      <dgm:spPr/>
    </dgm:pt>
    <dgm:pt modelId="{869DAC8D-32A1-2445-93F5-12A5EA1817E3}" type="pres">
      <dgm:prSet presAssocID="{2F7E5825-DE36-7849-8666-C46FED35B2B3}" presName="BackAccent" presStyleLbl="bgShp" presStyleIdx="0" presStyleCnt="4" custScaleX="329021" custScaleY="339150"/>
      <dgm:spPr/>
    </dgm:pt>
    <dgm:pt modelId="{47CCA317-DB25-3C44-8AC5-BA1006013F32}" type="pres">
      <dgm:prSet presAssocID="{2F7E5825-DE36-7849-8666-C46FED35B2B3}" presName="Accent" presStyleLbl="alignNode1" presStyleIdx="0" presStyleCnt="4" custScaleX="329021" custScaleY="339150"/>
      <dgm:spPr/>
    </dgm:pt>
    <dgm:pt modelId="{398ADC10-9F34-EC47-A914-220FAD85378A}" type="pres">
      <dgm:prSet presAssocID="{2F7E5825-DE36-7849-8666-C46FED35B2B3}" presName="Child" presStyleLbl="revTx" presStyleIdx="0" presStyleCnt="7" custScaleX="133653" custScaleY="86052" custLinFactNeighborX="-74939" custLinFactNeighborY="35437">
        <dgm:presLayoutVars>
          <dgm:chMax val="0"/>
          <dgm:chPref val="0"/>
          <dgm:bulletEnabled val="1"/>
        </dgm:presLayoutVars>
      </dgm:prSet>
      <dgm:spPr/>
    </dgm:pt>
    <dgm:pt modelId="{DB106A7E-5C01-2F43-9E05-F6513A2633D3}" type="pres">
      <dgm:prSet presAssocID="{2F7E5825-DE36-7849-8666-C46FED35B2B3}" presName="Parent" presStyleLbl="revTx" presStyleIdx="1" presStyleCnt="7" custLinFactNeighborX="35733" custLinFactNeighborY="46982">
        <dgm:presLayoutVars>
          <dgm:chMax val="1"/>
          <dgm:chPref val="1"/>
          <dgm:bulletEnabled val="1"/>
        </dgm:presLayoutVars>
      </dgm:prSet>
      <dgm:spPr/>
    </dgm:pt>
    <dgm:pt modelId="{669FF9AB-8D0D-5D44-890E-382EB98E88F7}" type="pres">
      <dgm:prSet presAssocID="{9719DD28-7BBA-9F4F-B96F-8FB2B3391665}" presName="sibTrans" presStyleCnt="0"/>
      <dgm:spPr/>
    </dgm:pt>
    <dgm:pt modelId="{409A5978-50D2-C640-B080-36DE32D9CC75}" type="pres">
      <dgm:prSet presAssocID="{622E43CA-991B-D542-BAC1-8B2EB0E87F4B}" presName="composite" presStyleCnt="0"/>
      <dgm:spPr/>
    </dgm:pt>
    <dgm:pt modelId="{8C9FCA03-750A-DD4C-84ED-46B561F9D24F}" type="pres">
      <dgm:prSet presAssocID="{622E43CA-991B-D542-BAC1-8B2EB0E87F4B}" presName="BackAccent" presStyleLbl="bgShp" presStyleIdx="1" presStyleCnt="4" custScaleX="329021" custScaleY="339150"/>
      <dgm:spPr/>
    </dgm:pt>
    <dgm:pt modelId="{9093B7CE-1C6D-2844-84F2-76C65F04D3B1}" type="pres">
      <dgm:prSet presAssocID="{622E43CA-991B-D542-BAC1-8B2EB0E87F4B}" presName="Accent" presStyleLbl="alignNode1" presStyleIdx="1" presStyleCnt="4" custScaleX="329021" custScaleY="339150"/>
      <dgm:spPr/>
    </dgm:pt>
    <dgm:pt modelId="{CB88D21F-2D60-864F-9BC7-4F1357B7C74E}" type="pres">
      <dgm:prSet presAssocID="{622E43CA-991B-D542-BAC1-8B2EB0E87F4B}" presName="Child" presStyleLbl="revTx" presStyleIdx="2" presStyleCnt="7" custScaleY="83675" custLinFactNeighborX="-71879" custLinFactNeighborY="32255">
        <dgm:presLayoutVars>
          <dgm:chMax val="0"/>
          <dgm:chPref val="0"/>
          <dgm:bulletEnabled val="1"/>
        </dgm:presLayoutVars>
      </dgm:prSet>
      <dgm:spPr/>
    </dgm:pt>
    <dgm:pt modelId="{42A47EEB-4523-404E-88AC-370D348F2DF5}" type="pres">
      <dgm:prSet presAssocID="{622E43CA-991B-D542-BAC1-8B2EB0E87F4B}" presName="Parent" presStyleLbl="revTx" presStyleIdx="3" presStyleCnt="7" custLinFactNeighborX="35071" custLinFactNeighborY="39151">
        <dgm:presLayoutVars>
          <dgm:chMax val="1"/>
          <dgm:chPref val="1"/>
          <dgm:bulletEnabled val="1"/>
        </dgm:presLayoutVars>
      </dgm:prSet>
      <dgm:spPr/>
    </dgm:pt>
    <dgm:pt modelId="{2DA80806-8CCE-AD40-891B-E3B6E801E19F}" type="pres">
      <dgm:prSet presAssocID="{5D34FB51-2582-4E49-8072-640F2A613703}" presName="sibTrans" presStyleCnt="0"/>
      <dgm:spPr/>
    </dgm:pt>
    <dgm:pt modelId="{A15BB8D9-3702-9D4D-B604-4897929A7050}" type="pres">
      <dgm:prSet presAssocID="{544EC34C-156B-9846-9723-548449386529}" presName="composite" presStyleCnt="0"/>
      <dgm:spPr/>
    </dgm:pt>
    <dgm:pt modelId="{731070D4-5BD5-6D4F-A283-992F195AC395}" type="pres">
      <dgm:prSet presAssocID="{544EC34C-156B-9846-9723-548449386529}" presName="BackAccent" presStyleLbl="bgShp" presStyleIdx="2" presStyleCnt="4" custScaleX="329021" custScaleY="339150"/>
      <dgm:spPr/>
    </dgm:pt>
    <dgm:pt modelId="{29B9A4D0-6F22-4A4A-91BE-98337ECEEC77}" type="pres">
      <dgm:prSet presAssocID="{544EC34C-156B-9846-9723-548449386529}" presName="Accent" presStyleLbl="alignNode1" presStyleIdx="2" presStyleCnt="4" custScaleX="329021" custScaleY="339150"/>
      <dgm:spPr/>
    </dgm:pt>
    <dgm:pt modelId="{9EFEBB60-D6B9-C74A-BEF5-04E09D9B3588}" type="pres">
      <dgm:prSet presAssocID="{544EC34C-156B-9846-9723-548449386529}" presName="Child" presStyleLbl="revTx" presStyleIdx="4" presStyleCnt="7" custScaleY="80192" custLinFactNeighborX="-69535" custLinFactNeighborY="30862">
        <dgm:presLayoutVars>
          <dgm:chMax val="0"/>
          <dgm:chPref val="0"/>
          <dgm:bulletEnabled val="1"/>
        </dgm:presLayoutVars>
      </dgm:prSet>
      <dgm:spPr/>
    </dgm:pt>
    <dgm:pt modelId="{57039146-AC30-E649-8017-337CE84DB5AC}" type="pres">
      <dgm:prSet presAssocID="{544EC34C-156B-9846-9723-548449386529}" presName="Parent" presStyleLbl="revTx" presStyleIdx="5" presStyleCnt="7" custScaleX="59911" custLinFactNeighborX="38138" custLinFactNeighborY="33279">
        <dgm:presLayoutVars>
          <dgm:chMax val="1"/>
          <dgm:chPref val="1"/>
          <dgm:bulletEnabled val="1"/>
        </dgm:presLayoutVars>
      </dgm:prSet>
      <dgm:spPr/>
    </dgm:pt>
    <dgm:pt modelId="{D1F2D6EC-6BCE-6647-8E64-1009E167DA4C}" type="pres">
      <dgm:prSet presAssocID="{467B0D37-5B45-904C-8FA2-BAB3F0064595}" presName="sibTrans" presStyleCnt="0"/>
      <dgm:spPr/>
    </dgm:pt>
    <dgm:pt modelId="{0E2AB582-AF54-7D45-A4D2-4A35C8B36127}" type="pres">
      <dgm:prSet presAssocID="{17F823A4-A7CE-D44D-A9DE-F53D46C60C03}" presName="composite" presStyleCnt="0"/>
      <dgm:spPr/>
    </dgm:pt>
    <dgm:pt modelId="{63F45F78-2079-174E-9940-4AA33644197F}" type="pres">
      <dgm:prSet presAssocID="{17F823A4-A7CE-D44D-A9DE-F53D46C60C03}" presName="BackAccent" presStyleLbl="bgShp" presStyleIdx="3" presStyleCnt="4" custScaleX="329045" custScaleY="339287"/>
      <dgm:spPr/>
    </dgm:pt>
    <dgm:pt modelId="{E8CD3A47-72F3-D943-A36A-4E29E84DA171}" type="pres">
      <dgm:prSet presAssocID="{17F823A4-A7CE-D44D-A9DE-F53D46C60C03}" presName="Accent" presStyleLbl="alignNode1" presStyleIdx="3" presStyleCnt="4" custScaleX="329684" custScaleY="339287" custLinFactNeighborX="1300" custLinFactNeighborY="12249"/>
      <dgm:spPr/>
    </dgm:pt>
    <dgm:pt modelId="{E16DF617-2F84-EF42-981D-214EB73C0EBC}" type="pres">
      <dgm:prSet presAssocID="{17F823A4-A7CE-D44D-A9DE-F53D46C60C03}" presName="Child" presStyleLbl="revTx" presStyleIdx="5" presStyleCnt="7">
        <dgm:presLayoutVars>
          <dgm:chMax val="0"/>
          <dgm:chPref val="0"/>
          <dgm:bulletEnabled val="1"/>
        </dgm:presLayoutVars>
      </dgm:prSet>
      <dgm:spPr/>
    </dgm:pt>
    <dgm:pt modelId="{EE197393-7ED6-A647-BF5E-52F423FF36D9}" type="pres">
      <dgm:prSet presAssocID="{17F823A4-A7CE-D44D-A9DE-F53D46C60C03}" presName="Parent" presStyleLbl="revTx" presStyleIdx="6" presStyleCnt="7" custScaleX="153869" custScaleY="125554" custLinFactY="100000" custLinFactNeighborX="-65417" custLinFactNeighborY="194296">
        <dgm:presLayoutVars>
          <dgm:chMax val="1"/>
          <dgm:chPref val="1"/>
          <dgm:bulletEnabled val="1"/>
        </dgm:presLayoutVars>
      </dgm:prSet>
      <dgm:spPr/>
    </dgm:pt>
  </dgm:ptLst>
  <dgm:cxnLst>
    <dgm:cxn modelId="{BC77C113-0DCA-624B-9CA0-67DD1A3F8506}" type="presOf" srcId="{7C1FFD29-8C92-B040-BF9C-C1E4F86875A9}" destId="{398ADC10-9F34-EC47-A914-220FAD85378A}" srcOrd="0" destOrd="0" presId="urn:microsoft.com/office/officeart/2008/layout/IncreasingCircleProcess"/>
    <dgm:cxn modelId="{239E0520-A8D7-B84E-BB12-8EC71454FE88}" srcId="{0F68287F-1B1B-0140-A17E-EF2674A11444}" destId="{544EC34C-156B-9846-9723-548449386529}" srcOrd="2" destOrd="0" parTransId="{4CCAB0CC-AC68-E34B-BF08-635FE898738D}" sibTransId="{467B0D37-5B45-904C-8FA2-BAB3F0064595}"/>
    <dgm:cxn modelId="{E351AB23-B2DB-964A-A314-B4269E861498}" srcId="{544EC34C-156B-9846-9723-548449386529}" destId="{83BAE364-10F1-FF4C-86BC-1EDA13ED3E2B}" srcOrd="0" destOrd="0" parTransId="{DC6AD788-47AB-5143-9B70-F9B0C4BF592C}" sibTransId="{459EC2E1-73D1-3B46-A1A9-7CE60C196E5E}"/>
    <dgm:cxn modelId="{751E5F33-4391-5041-816A-3425A9FFD7B3}" srcId="{0F68287F-1B1B-0140-A17E-EF2674A11444}" destId="{17F823A4-A7CE-D44D-A9DE-F53D46C60C03}" srcOrd="3" destOrd="0" parTransId="{A133F4D2-91C7-424D-9255-C2445B50E8B8}" sibTransId="{64E758AA-0233-C94A-BADD-3E7FF3700A80}"/>
    <dgm:cxn modelId="{7AFB0438-206A-5242-A7A2-87ED343D993A}" type="presOf" srcId="{622E43CA-991B-D542-BAC1-8B2EB0E87F4B}" destId="{42A47EEB-4523-404E-88AC-370D348F2DF5}" srcOrd="0" destOrd="0" presId="urn:microsoft.com/office/officeart/2008/layout/IncreasingCircleProcess"/>
    <dgm:cxn modelId="{C072FA44-521C-2747-91EB-BE526FE708D7}" type="presOf" srcId="{0F68287F-1B1B-0140-A17E-EF2674A11444}" destId="{B3B1F90C-2F82-5145-A7CC-27D257D8D3A6}" srcOrd="0" destOrd="0" presId="urn:microsoft.com/office/officeart/2008/layout/IncreasingCircleProcess"/>
    <dgm:cxn modelId="{2613FD49-D552-5446-933D-AD41A332578E}" srcId="{0F68287F-1B1B-0140-A17E-EF2674A11444}" destId="{622E43CA-991B-D542-BAC1-8B2EB0E87F4B}" srcOrd="1" destOrd="0" parTransId="{CEAE5650-969E-CA45-93A7-4C1D5E22FEE8}" sibTransId="{5D34FB51-2582-4E49-8072-640F2A613703}"/>
    <dgm:cxn modelId="{AD260A52-8570-3F4D-9581-53A974AE9349}" srcId="{2F7E5825-DE36-7849-8666-C46FED35B2B3}" destId="{7C1FFD29-8C92-B040-BF9C-C1E4F86875A9}" srcOrd="0" destOrd="0" parTransId="{7B70D4CC-8BDF-F546-94B8-CD422FA2095D}" sibTransId="{82EF09D5-5C3E-A445-AB9A-0702A984F6E0}"/>
    <dgm:cxn modelId="{77691356-1FD0-014D-A19F-F60365D16A53}" type="presOf" srcId="{544EC34C-156B-9846-9723-548449386529}" destId="{57039146-AC30-E649-8017-337CE84DB5AC}" srcOrd="0" destOrd="0" presId="urn:microsoft.com/office/officeart/2008/layout/IncreasingCircleProcess"/>
    <dgm:cxn modelId="{CC37998C-2082-4644-A9D5-F3EA1FA5BD59}" type="presOf" srcId="{83BAE364-10F1-FF4C-86BC-1EDA13ED3E2B}" destId="{9EFEBB60-D6B9-C74A-BEF5-04E09D9B3588}" srcOrd="0" destOrd="0" presId="urn:microsoft.com/office/officeart/2008/layout/IncreasingCircleProcess"/>
    <dgm:cxn modelId="{7A0679AA-438E-1243-B85D-6472A0E6DCD3}" type="presOf" srcId="{17F823A4-A7CE-D44D-A9DE-F53D46C60C03}" destId="{EE197393-7ED6-A647-BF5E-52F423FF36D9}" srcOrd="0" destOrd="0" presId="urn:microsoft.com/office/officeart/2008/layout/IncreasingCircleProcess"/>
    <dgm:cxn modelId="{0CFD81C6-9759-B54B-B8F4-48D615862D96}" type="presOf" srcId="{2F7E5825-DE36-7849-8666-C46FED35B2B3}" destId="{DB106A7E-5C01-2F43-9E05-F6513A2633D3}" srcOrd="0" destOrd="0" presId="urn:microsoft.com/office/officeart/2008/layout/IncreasingCircleProcess"/>
    <dgm:cxn modelId="{2D5AA5DE-A5D4-8E4A-A9DC-F297DE732412}" type="presOf" srcId="{15085FFC-67C6-9F47-AFA8-FE10DE3D5A44}" destId="{CB88D21F-2D60-864F-9BC7-4F1357B7C74E}" srcOrd="0" destOrd="0" presId="urn:microsoft.com/office/officeart/2008/layout/IncreasingCircleProcess"/>
    <dgm:cxn modelId="{5E5A0DE9-C8CA-F046-9840-41535F6F4C77}" srcId="{622E43CA-991B-D542-BAC1-8B2EB0E87F4B}" destId="{15085FFC-67C6-9F47-AFA8-FE10DE3D5A44}" srcOrd="0" destOrd="0" parTransId="{D8550558-70E4-6743-82F8-7E883180D4B5}" sibTransId="{838B1AC0-39A4-1148-A3A0-0CF1465B55BC}"/>
    <dgm:cxn modelId="{B1FE6AFA-6DF4-E64E-BDE2-891C70BFD3C9}" srcId="{0F68287F-1B1B-0140-A17E-EF2674A11444}" destId="{2F7E5825-DE36-7849-8666-C46FED35B2B3}" srcOrd="0" destOrd="0" parTransId="{2D551415-D02E-0B42-B51D-D5BCC45BA5CC}" sibTransId="{9719DD28-7BBA-9F4F-B96F-8FB2B3391665}"/>
    <dgm:cxn modelId="{73DFC5B5-E91E-F042-A83C-E00AEC6BD383}" type="presParOf" srcId="{B3B1F90C-2F82-5145-A7CC-27D257D8D3A6}" destId="{1B5CAB64-9534-4041-A502-744B1E6650CB}" srcOrd="0" destOrd="0" presId="urn:microsoft.com/office/officeart/2008/layout/IncreasingCircleProcess"/>
    <dgm:cxn modelId="{06649DA0-5679-0F49-856F-25C631A45611}" type="presParOf" srcId="{1B5CAB64-9534-4041-A502-744B1E6650CB}" destId="{869DAC8D-32A1-2445-93F5-12A5EA1817E3}" srcOrd="0" destOrd="0" presId="urn:microsoft.com/office/officeart/2008/layout/IncreasingCircleProcess"/>
    <dgm:cxn modelId="{08DD01FA-3E9D-FA4B-B5A3-B40F5AB89FC8}" type="presParOf" srcId="{1B5CAB64-9534-4041-A502-744B1E6650CB}" destId="{47CCA317-DB25-3C44-8AC5-BA1006013F32}" srcOrd="1" destOrd="0" presId="urn:microsoft.com/office/officeart/2008/layout/IncreasingCircleProcess"/>
    <dgm:cxn modelId="{21F10D95-11AA-204F-A147-3FD654CD17F8}" type="presParOf" srcId="{1B5CAB64-9534-4041-A502-744B1E6650CB}" destId="{398ADC10-9F34-EC47-A914-220FAD85378A}" srcOrd="2" destOrd="0" presId="urn:microsoft.com/office/officeart/2008/layout/IncreasingCircleProcess"/>
    <dgm:cxn modelId="{9D8D2A39-2A9C-424B-8246-08BA7893466B}" type="presParOf" srcId="{1B5CAB64-9534-4041-A502-744B1E6650CB}" destId="{DB106A7E-5C01-2F43-9E05-F6513A2633D3}" srcOrd="3" destOrd="0" presId="urn:microsoft.com/office/officeart/2008/layout/IncreasingCircleProcess"/>
    <dgm:cxn modelId="{128A462E-520E-D84E-B5F8-2828D740E07D}" type="presParOf" srcId="{B3B1F90C-2F82-5145-A7CC-27D257D8D3A6}" destId="{669FF9AB-8D0D-5D44-890E-382EB98E88F7}" srcOrd="1" destOrd="0" presId="urn:microsoft.com/office/officeart/2008/layout/IncreasingCircleProcess"/>
    <dgm:cxn modelId="{E1CF50D5-7CD8-A14C-85AA-242759EF1831}" type="presParOf" srcId="{B3B1F90C-2F82-5145-A7CC-27D257D8D3A6}" destId="{409A5978-50D2-C640-B080-36DE32D9CC75}" srcOrd="2" destOrd="0" presId="urn:microsoft.com/office/officeart/2008/layout/IncreasingCircleProcess"/>
    <dgm:cxn modelId="{B2F830D5-8208-574F-89FF-F1E274FF35E8}" type="presParOf" srcId="{409A5978-50D2-C640-B080-36DE32D9CC75}" destId="{8C9FCA03-750A-DD4C-84ED-46B561F9D24F}" srcOrd="0" destOrd="0" presId="urn:microsoft.com/office/officeart/2008/layout/IncreasingCircleProcess"/>
    <dgm:cxn modelId="{C3B8C03B-5DFC-8A43-8905-A6BE28B94ED0}" type="presParOf" srcId="{409A5978-50D2-C640-B080-36DE32D9CC75}" destId="{9093B7CE-1C6D-2844-84F2-76C65F04D3B1}" srcOrd="1" destOrd="0" presId="urn:microsoft.com/office/officeart/2008/layout/IncreasingCircleProcess"/>
    <dgm:cxn modelId="{F5276406-2C10-774E-810A-75A9CEEF4796}" type="presParOf" srcId="{409A5978-50D2-C640-B080-36DE32D9CC75}" destId="{CB88D21F-2D60-864F-9BC7-4F1357B7C74E}" srcOrd="2" destOrd="0" presId="urn:microsoft.com/office/officeart/2008/layout/IncreasingCircleProcess"/>
    <dgm:cxn modelId="{60B092B1-51A7-AC40-AC4B-6532A51D02D2}" type="presParOf" srcId="{409A5978-50D2-C640-B080-36DE32D9CC75}" destId="{42A47EEB-4523-404E-88AC-370D348F2DF5}" srcOrd="3" destOrd="0" presId="urn:microsoft.com/office/officeart/2008/layout/IncreasingCircleProcess"/>
    <dgm:cxn modelId="{23F93279-1699-264D-8016-1A885D1A6CE1}" type="presParOf" srcId="{B3B1F90C-2F82-5145-A7CC-27D257D8D3A6}" destId="{2DA80806-8CCE-AD40-891B-E3B6E801E19F}" srcOrd="3" destOrd="0" presId="urn:microsoft.com/office/officeart/2008/layout/IncreasingCircleProcess"/>
    <dgm:cxn modelId="{80333A47-F0FA-CD43-988F-A64EC5A29354}" type="presParOf" srcId="{B3B1F90C-2F82-5145-A7CC-27D257D8D3A6}" destId="{A15BB8D9-3702-9D4D-B604-4897929A7050}" srcOrd="4" destOrd="0" presId="urn:microsoft.com/office/officeart/2008/layout/IncreasingCircleProcess"/>
    <dgm:cxn modelId="{6B508912-EE00-1846-B16F-D91CDED2A25C}" type="presParOf" srcId="{A15BB8D9-3702-9D4D-B604-4897929A7050}" destId="{731070D4-5BD5-6D4F-A283-992F195AC395}" srcOrd="0" destOrd="0" presId="urn:microsoft.com/office/officeart/2008/layout/IncreasingCircleProcess"/>
    <dgm:cxn modelId="{58149D53-9D1E-1143-8279-2A503B1FAFEA}" type="presParOf" srcId="{A15BB8D9-3702-9D4D-B604-4897929A7050}" destId="{29B9A4D0-6F22-4A4A-91BE-98337ECEEC77}" srcOrd="1" destOrd="0" presId="urn:microsoft.com/office/officeart/2008/layout/IncreasingCircleProcess"/>
    <dgm:cxn modelId="{A9133EE2-384F-2345-840A-AB257F15F615}" type="presParOf" srcId="{A15BB8D9-3702-9D4D-B604-4897929A7050}" destId="{9EFEBB60-D6B9-C74A-BEF5-04E09D9B3588}" srcOrd="2" destOrd="0" presId="urn:microsoft.com/office/officeart/2008/layout/IncreasingCircleProcess"/>
    <dgm:cxn modelId="{7A725315-B849-C846-914B-56D3B8050EAD}" type="presParOf" srcId="{A15BB8D9-3702-9D4D-B604-4897929A7050}" destId="{57039146-AC30-E649-8017-337CE84DB5AC}" srcOrd="3" destOrd="0" presId="urn:microsoft.com/office/officeart/2008/layout/IncreasingCircleProcess"/>
    <dgm:cxn modelId="{663B1C33-B908-344D-B8A5-51A5A18E5380}" type="presParOf" srcId="{B3B1F90C-2F82-5145-A7CC-27D257D8D3A6}" destId="{D1F2D6EC-6BCE-6647-8E64-1009E167DA4C}" srcOrd="5" destOrd="0" presId="urn:microsoft.com/office/officeart/2008/layout/IncreasingCircleProcess"/>
    <dgm:cxn modelId="{D54C8035-E297-4344-B0A8-057C25D1A980}" type="presParOf" srcId="{B3B1F90C-2F82-5145-A7CC-27D257D8D3A6}" destId="{0E2AB582-AF54-7D45-A4D2-4A35C8B36127}" srcOrd="6" destOrd="0" presId="urn:microsoft.com/office/officeart/2008/layout/IncreasingCircleProcess"/>
    <dgm:cxn modelId="{17A0CE64-B6CB-F440-86C6-1C9EB398E8D9}" type="presParOf" srcId="{0E2AB582-AF54-7D45-A4D2-4A35C8B36127}" destId="{63F45F78-2079-174E-9940-4AA33644197F}" srcOrd="0" destOrd="0" presId="urn:microsoft.com/office/officeart/2008/layout/IncreasingCircleProcess"/>
    <dgm:cxn modelId="{47EAAEA3-1D14-F045-85C1-082373E63332}" type="presParOf" srcId="{0E2AB582-AF54-7D45-A4D2-4A35C8B36127}" destId="{E8CD3A47-72F3-D943-A36A-4E29E84DA171}" srcOrd="1" destOrd="0" presId="urn:microsoft.com/office/officeart/2008/layout/IncreasingCircleProcess"/>
    <dgm:cxn modelId="{ECD9169A-8866-974A-983A-BFC83B6469CD}" type="presParOf" srcId="{0E2AB582-AF54-7D45-A4D2-4A35C8B36127}" destId="{E16DF617-2F84-EF42-981D-214EB73C0EBC}" srcOrd="2" destOrd="0" presId="urn:microsoft.com/office/officeart/2008/layout/IncreasingCircleProcess"/>
    <dgm:cxn modelId="{6CE46809-B48E-1342-B79C-4D83C6AC7404}" type="presParOf" srcId="{0E2AB582-AF54-7D45-A4D2-4A35C8B36127}" destId="{EE197393-7ED6-A647-BF5E-52F423FF36D9}" srcOrd="3" destOrd="0" presId="urn:microsoft.com/office/officeart/2008/layout/IncreasingCircle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AE09F7-51A9-0144-8976-D095FF367A6E}">
      <dsp:nvSpPr>
        <dsp:cNvPr id="0" name=""/>
        <dsp:cNvSpPr/>
      </dsp:nvSpPr>
      <dsp:spPr>
        <a:xfrm rot="5400000">
          <a:off x="-232878" y="234137"/>
          <a:ext cx="1552525" cy="1086767"/>
        </a:xfrm>
        <a:prstGeom prst="chevron">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确认关键字</a:t>
          </a:r>
        </a:p>
      </dsp:txBody>
      <dsp:txXfrm rot="-5400000">
        <a:off x="2" y="544642"/>
        <a:ext cx="1086767" cy="465758"/>
      </dsp:txXfrm>
    </dsp:sp>
    <dsp:sp modelId="{564B3AF3-EB5E-1F45-8CA5-442A6556B9DA}">
      <dsp:nvSpPr>
        <dsp:cNvPr id="0" name=""/>
        <dsp:cNvSpPr/>
      </dsp:nvSpPr>
      <dsp:spPr>
        <a:xfrm rot="5400000">
          <a:off x="4049981" y="-2961955"/>
          <a:ext cx="1009141" cy="6935568"/>
        </a:xfrm>
        <a:prstGeom prst="round2SameRect">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zh-CN" altLang="en-US" sz="1700" kern="1200" dirty="0"/>
            <a:t>团队的资源和方向</a:t>
          </a:r>
          <a:r>
            <a:rPr lang="en-US" altLang="zh-CN" sz="1700" kern="1200" dirty="0"/>
            <a:t> / </a:t>
          </a:r>
          <a:r>
            <a:rPr lang="zh-CN" altLang="en-US" sz="1700" kern="1200" dirty="0"/>
            <a:t>科研和科技的趋势</a:t>
          </a:r>
          <a:r>
            <a:rPr lang="en-US" altLang="zh-CN" sz="1700" kern="1200" dirty="0"/>
            <a:t> / </a:t>
          </a:r>
          <a:r>
            <a:rPr lang="zh-CN" altLang="en-US" sz="1700" kern="1200" dirty="0"/>
            <a:t>自己的兴趣</a:t>
          </a:r>
        </a:p>
        <a:p>
          <a:pPr marL="171450" lvl="1" indent="-171450" algn="l" defTabSz="755650">
            <a:lnSpc>
              <a:spcPct val="90000"/>
            </a:lnSpc>
            <a:spcBef>
              <a:spcPct val="0"/>
            </a:spcBef>
            <a:spcAft>
              <a:spcPct val="15000"/>
            </a:spcAft>
            <a:buChar char="•"/>
          </a:pPr>
          <a:r>
            <a:rPr lang="zh-CN" altLang="en-US" sz="1700" kern="1200" dirty="0"/>
            <a:t>确认两个关键字（</a:t>
          </a:r>
          <a:r>
            <a:rPr lang="en-US" altLang="zh-CN" sz="1700" kern="1200" dirty="0"/>
            <a:t>Machine</a:t>
          </a:r>
          <a:r>
            <a:rPr lang="zh-CN" altLang="en-US" sz="1700" kern="1200" dirty="0"/>
            <a:t> </a:t>
          </a:r>
          <a:r>
            <a:rPr lang="en-US" altLang="zh-CN" sz="1700" kern="1200" dirty="0"/>
            <a:t>Learning</a:t>
          </a:r>
          <a:r>
            <a:rPr lang="zh-CN" altLang="en-US" sz="1700" kern="1200" dirty="0"/>
            <a:t>，</a:t>
          </a:r>
          <a:r>
            <a:rPr lang="en-US" altLang="zh-CN" sz="1700" kern="1200" dirty="0"/>
            <a:t>S</a:t>
          </a:r>
          <a:r>
            <a:rPr lang="en-US" altLang="en-US" sz="1700" kern="1200" dirty="0"/>
            <a:t>oftware </a:t>
          </a:r>
          <a:r>
            <a:rPr lang="en-US" altLang="zh-CN" sz="1700" kern="1200" dirty="0"/>
            <a:t>R</a:t>
          </a:r>
          <a:r>
            <a:rPr lang="en-US" altLang="en-US" sz="1700" kern="1200" dirty="0"/>
            <a:t>eliability</a:t>
          </a:r>
          <a:r>
            <a:rPr lang="zh-CN" altLang="en-US" sz="1700" kern="1200" dirty="0"/>
            <a:t>）</a:t>
          </a:r>
        </a:p>
      </dsp:txBody>
      <dsp:txXfrm rot="-5400000">
        <a:off x="1086768" y="50520"/>
        <a:ext cx="6886306" cy="910617"/>
      </dsp:txXfrm>
    </dsp:sp>
    <dsp:sp modelId="{F949F29B-AD3A-DE4E-8987-51609947A646}">
      <dsp:nvSpPr>
        <dsp:cNvPr id="0" name=""/>
        <dsp:cNvSpPr/>
      </dsp:nvSpPr>
      <dsp:spPr>
        <a:xfrm rot="5400000">
          <a:off x="-232878" y="1642803"/>
          <a:ext cx="1552525" cy="1086767"/>
        </a:xfrm>
        <a:prstGeom prst="chevron">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查阅文献</a:t>
          </a:r>
        </a:p>
      </dsp:txBody>
      <dsp:txXfrm rot="-5400000">
        <a:off x="2" y="1953308"/>
        <a:ext cx="1086767" cy="465758"/>
      </dsp:txXfrm>
    </dsp:sp>
    <dsp:sp modelId="{E8EAE845-771C-CC43-B0CC-F23737255B65}">
      <dsp:nvSpPr>
        <dsp:cNvPr id="0" name=""/>
        <dsp:cNvSpPr/>
      </dsp:nvSpPr>
      <dsp:spPr>
        <a:xfrm rot="5400000">
          <a:off x="4049981" y="-1553289"/>
          <a:ext cx="1009141" cy="6935568"/>
        </a:xfrm>
        <a:prstGeom prst="round2SameRect">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altLang="zh-CN" sz="1700" kern="1200" dirty="0"/>
            <a:t>Google</a:t>
          </a:r>
          <a:r>
            <a:rPr lang="zh-CN" altLang="en-US" sz="1700" kern="1200" dirty="0"/>
            <a:t>学术</a:t>
          </a:r>
          <a:r>
            <a:rPr lang="en-US" altLang="zh-CN" sz="1700" kern="1200" dirty="0"/>
            <a:t> &amp;</a:t>
          </a:r>
          <a:r>
            <a:rPr lang="zh-CN" altLang="en-US" sz="1700" kern="1200" dirty="0"/>
            <a:t> 必应学术 </a:t>
          </a:r>
          <a:r>
            <a:rPr lang="en-US" altLang="zh-CN" sz="1700" kern="1200" dirty="0"/>
            <a:t>&amp; </a:t>
          </a:r>
          <a:r>
            <a:rPr lang="zh-CN" altLang="en-US" sz="1700" kern="1200" dirty="0"/>
            <a:t>百度学术</a:t>
          </a:r>
        </a:p>
        <a:p>
          <a:pPr marL="171450" lvl="1" indent="-171450" algn="l" defTabSz="755650">
            <a:lnSpc>
              <a:spcPct val="90000"/>
            </a:lnSpc>
            <a:spcBef>
              <a:spcPct val="0"/>
            </a:spcBef>
            <a:spcAft>
              <a:spcPct val="15000"/>
            </a:spcAft>
            <a:buChar char="•"/>
          </a:pPr>
          <a:r>
            <a:rPr lang="zh-CN" altLang="en-US" sz="1700" kern="1200" dirty="0"/>
            <a:t>图书馆网站</a:t>
          </a:r>
          <a:r>
            <a:rPr lang="en-US" altLang="zh-CN" sz="1700" kern="1200" dirty="0"/>
            <a:t>——</a:t>
          </a:r>
          <a:r>
            <a:rPr lang="zh-CN" altLang="en-US" sz="1700" kern="1200" dirty="0"/>
            <a:t>中文核心</a:t>
          </a:r>
          <a:r>
            <a:rPr lang="en-US" altLang="zh-CN" sz="1700" kern="1200" dirty="0"/>
            <a:t> / EI / SCI</a:t>
          </a:r>
          <a:endParaRPr lang="zh-CN" altLang="en-US" sz="1700" kern="1200" dirty="0"/>
        </a:p>
        <a:p>
          <a:pPr marL="171450" lvl="1" indent="-171450" algn="l" defTabSz="755650">
            <a:lnSpc>
              <a:spcPct val="90000"/>
            </a:lnSpc>
            <a:spcBef>
              <a:spcPct val="0"/>
            </a:spcBef>
            <a:spcAft>
              <a:spcPct val="15000"/>
            </a:spcAft>
            <a:buChar char="•"/>
          </a:pPr>
          <a:r>
            <a:rPr lang="zh-CN" altLang="en-US" sz="1700" kern="1200" dirty="0"/>
            <a:t>学校</a:t>
          </a:r>
          <a:r>
            <a:rPr lang="en-US" altLang="zh-CN" sz="1700" kern="1200" dirty="0"/>
            <a:t>VPN</a:t>
          </a:r>
          <a:r>
            <a:rPr lang="zh-CN" altLang="en-US" sz="1700" kern="1200" dirty="0"/>
            <a:t>   </a:t>
          </a:r>
          <a:r>
            <a:rPr lang="en-US" altLang="zh-CN" sz="1700" kern="1200" dirty="0"/>
            <a:t>https://183.62.57.36/</a:t>
          </a:r>
          <a:r>
            <a:rPr lang="en-US" altLang="zh-CN" sz="1700" kern="1200" dirty="0" err="1"/>
            <a:t>por</a:t>
          </a:r>
          <a:r>
            <a:rPr lang="en-US" altLang="zh-CN" sz="1700" kern="1200" dirty="0"/>
            <a:t>/</a:t>
          </a:r>
          <a:r>
            <a:rPr lang="en-US" altLang="zh-CN" sz="1700" kern="1200" dirty="0" err="1"/>
            <a:t>login_psw.csp</a:t>
          </a:r>
          <a:endParaRPr lang="zh-CN" altLang="en-US" sz="1700" kern="1200" dirty="0"/>
        </a:p>
      </dsp:txBody>
      <dsp:txXfrm rot="-5400000">
        <a:off x="1086768" y="1459186"/>
        <a:ext cx="6886306" cy="910617"/>
      </dsp:txXfrm>
    </dsp:sp>
    <dsp:sp modelId="{FBB64665-71E0-AB4F-8571-6CA2B752C6BC}">
      <dsp:nvSpPr>
        <dsp:cNvPr id="0" name=""/>
        <dsp:cNvSpPr/>
      </dsp:nvSpPr>
      <dsp:spPr>
        <a:xfrm rot="5400000">
          <a:off x="-232878" y="3051469"/>
          <a:ext cx="1552525" cy="1086767"/>
        </a:xfrm>
        <a:prstGeom prst="chevron">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筛选文献</a:t>
          </a:r>
        </a:p>
      </dsp:txBody>
      <dsp:txXfrm rot="-5400000">
        <a:off x="2" y="3361974"/>
        <a:ext cx="1086767" cy="465758"/>
      </dsp:txXfrm>
    </dsp:sp>
    <dsp:sp modelId="{C198AA66-B0DA-E742-85DC-ECB0295E496A}">
      <dsp:nvSpPr>
        <dsp:cNvPr id="0" name=""/>
        <dsp:cNvSpPr/>
      </dsp:nvSpPr>
      <dsp:spPr>
        <a:xfrm rot="5400000">
          <a:off x="4049981" y="-144623"/>
          <a:ext cx="1009141" cy="6935568"/>
        </a:xfrm>
        <a:prstGeom prst="round2SameRect">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zh-CN" altLang="en-US" sz="1700" kern="1200" dirty="0">
              <a:hlinkClick xmlns:r="http://schemas.openxmlformats.org/officeDocument/2006/relationships" r:id="rId1" action="ppaction://hlinkfile"/>
            </a:rPr>
            <a:t>综述文章</a:t>
          </a:r>
          <a:r>
            <a:rPr lang="zh-CN" altLang="en-US" sz="1700" kern="1200" dirty="0"/>
            <a:t>（</a:t>
          </a:r>
          <a:r>
            <a:rPr lang="en-US" altLang="zh-CN" sz="1700" kern="1200" dirty="0"/>
            <a:t>3~4</a:t>
          </a:r>
          <a:r>
            <a:rPr lang="zh-CN" altLang="en-US" sz="1700" kern="1200" dirty="0"/>
            <a:t>篇）</a:t>
          </a:r>
        </a:p>
        <a:p>
          <a:pPr marL="171450" lvl="1" indent="-171450" algn="l" defTabSz="755650">
            <a:lnSpc>
              <a:spcPct val="90000"/>
            </a:lnSpc>
            <a:spcBef>
              <a:spcPct val="0"/>
            </a:spcBef>
            <a:spcAft>
              <a:spcPct val="15000"/>
            </a:spcAft>
            <a:buChar char="•"/>
          </a:pPr>
          <a:r>
            <a:rPr lang="zh-CN" altLang="en-US" sz="1700" kern="1200" dirty="0"/>
            <a:t>顶会顶刊文章</a:t>
          </a:r>
          <a:r>
            <a:rPr lang="en-US" altLang="zh-CN" sz="1700" kern="1200" dirty="0"/>
            <a:t>——</a:t>
          </a:r>
          <a:r>
            <a:rPr lang="zh-CN" altLang="en-US" sz="1700" kern="1200" dirty="0"/>
            <a:t>精读（实验也要看）（</a:t>
          </a:r>
          <a:r>
            <a:rPr lang="en-US" altLang="zh-CN" sz="1700" kern="1200" dirty="0"/>
            <a:t>10~20</a:t>
          </a:r>
          <a:r>
            <a:rPr lang="zh-CN" altLang="en-US" sz="1700" kern="1200" dirty="0"/>
            <a:t>篇）</a:t>
          </a:r>
        </a:p>
        <a:p>
          <a:pPr marL="171450" lvl="1" indent="-171450" algn="l" defTabSz="755650">
            <a:lnSpc>
              <a:spcPct val="90000"/>
            </a:lnSpc>
            <a:spcBef>
              <a:spcPct val="0"/>
            </a:spcBef>
            <a:spcAft>
              <a:spcPct val="15000"/>
            </a:spcAft>
            <a:buChar char="•"/>
          </a:pPr>
          <a:r>
            <a:rPr lang="zh-CN" altLang="en-US" sz="1700" kern="1200"/>
            <a:t>该方向科研团队文章（</a:t>
          </a:r>
          <a:r>
            <a:rPr lang="zh-CN" altLang="en-US" sz="1700" kern="1200" dirty="0"/>
            <a:t>有最新的就看）</a:t>
          </a:r>
        </a:p>
      </dsp:txBody>
      <dsp:txXfrm rot="-5400000">
        <a:off x="1086768" y="2867852"/>
        <a:ext cx="6886306" cy="910617"/>
      </dsp:txXfrm>
    </dsp:sp>
    <dsp:sp modelId="{D3BDBD1C-01E2-2C44-BAD3-AD2F8E8A5CC1}">
      <dsp:nvSpPr>
        <dsp:cNvPr id="0" name=""/>
        <dsp:cNvSpPr/>
      </dsp:nvSpPr>
      <dsp:spPr>
        <a:xfrm rot="5400000">
          <a:off x="-232878" y="4460135"/>
          <a:ext cx="1552525" cy="1086767"/>
        </a:xfrm>
        <a:prstGeom prst="chevron">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确认方向</a:t>
          </a:r>
        </a:p>
      </dsp:txBody>
      <dsp:txXfrm rot="-5400000">
        <a:off x="2" y="4770640"/>
        <a:ext cx="1086767" cy="465758"/>
      </dsp:txXfrm>
    </dsp:sp>
    <dsp:sp modelId="{E97C2286-4763-8842-A758-DFAF5CB03A21}">
      <dsp:nvSpPr>
        <dsp:cNvPr id="0" name=""/>
        <dsp:cNvSpPr/>
      </dsp:nvSpPr>
      <dsp:spPr>
        <a:xfrm rot="5400000">
          <a:off x="4049981" y="1264042"/>
          <a:ext cx="1009141" cy="6935568"/>
        </a:xfrm>
        <a:prstGeom prst="round2SameRect">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zh-CN" altLang="en-US" sz="1700" kern="1200" dirty="0"/>
            <a:t>细化关键字（</a:t>
          </a:r>
          <a:r>
            <a:rPr lang="en-US" altLang="zh-CN" sz="1700" kern="1200" dirty="0"/>
            <a:t>Transfer</a:t>
          </a:r>
          <a:r>
            <a:rPr lang="zh-CN" altLang="en-US" sz="1700" kern="1200" dirty="0"/>
            <a:t> </a:t>
          </a:r>
          <a:r>
            <a:rPr lang="en-US" altLang="zh-CN" sz="1700" kern="1200" dirty="0"/>
            <a:t>Learning</a:t>
          </a:r>
          <a:r>
            <a:rPr lang="zh-CN" altLang="en-US" sz="1700" kern="1200" dirty="0"/>
            <a:t>，</a:t>
          </a:r>
          <a:r>
            <a:rPr lang="en-US" altLang="zh-CN" sz="1700" kern="1200" dirty="0"/>
            <a:t>Defect</a:t>
          </a:r>
          <a:r>
            <a:rPr lang="zh-CN" altLang="en-US" sz="1700" kern="1200" dirty="0"/>
            <a:t> </a:t>
          </a:r>
          <a:r>
            <a:rPr lang="en-US" altLang="zh-CN" sz="1700" kern="1200" dirty="0"/>
            <a:t>Prediction</a:t>
          </a:r>
          <a:r>
            <a:rPr lang="zh-CN" altLang="en-US" sz="1700" kern="1200" dirty="0"/>
            <a:t>）</a:t>
          </a:r>
        </a:p>
        <a:p>
          <a:pPr marL="171450" lvl="1" indent="-171450" algn="l" defTabSz="755650">
            <a:lnSpc>
              <a:spcPct val="90000"/>
            </a:lnSpc>
            <a:spcBef>
              <a:spcPct val="0"/>
            </a:spcBef>
            <a:spcAft>
              <a:spcPct val="15000"/>
            </a:spcAft>
            <a:buChar char="•"/>
          </a:pPr>
          <a:r>
            <a:rPr lang="zh-CN" altLang="en-US" sz="1700" kern="1200" dirty="0"/>
            <a:t>采集可实验的数据集（</a:t>
          </a:r>
          <a:r>
            <a:rPr lang="en-US" altLang="zh-CN" sz="1700" kern="1200" dirty="0"/>
            <a:t>Public</a:t>
          </a:r>
          <a:r>
            <a:rPr lang="zh-CN" altLang="en-US" sz="1700" kern="1200" dirty="0"/>
            <a:t> </a:t>
          </a:r>
          <a:r>
            <a:rPr lang="en-US" altLang="zh-CN" sz="1700" kern="1200" dirty="0"/>
            <a:t>Datasets, Project</a:t>
          </a:r>
          <a:r>
            <a:rPr lang="zh-CN" altLang="en-US" sz="1700" kern="1200" dirty="0"/>
            <a:t> </a:t>
          </a:r>
          <a:r>
            <a:rPr lang="en-US" altLang="zh-CN" sz="1700" kern="1200" dirty="0"/>
            <a:t>Dataset</a:t>
          </a:r>
          <a:r>
            <a:rPr lang="zh-CN" altLang="en-US" sz="1700" kern="1200" dirty="0"/>
            <a:t>）</a:t>
          </a:r>
        </a:p>
      </dsp:txBody>
      <dsp:txXfrm rot="-5400000">
        <a:off x="1086768" y="4276517"/>
        <a:ext cx="6886306" cy="9106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9DAC8D-32A1-2445-93F5-12A5EA1817E3}">
      <dsp:nvSpPr>
        <dsp:cNvPr id="0" name=""/>
        <dsp:cNvSpPr/>
      </dsp:nvSpPr>
      <dsp:spPr>
        <a:xfrm>
          <a:off x="833" y="51949"/>
          <a:ext cx="1162059" cy="1197833"/>
        </a:xfrm>
        <a:prstGeom prst="ellipse">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47CCA317-DB25-3C44-8AC5-BA1006013F32}">
      <dsp:nvSpPr>
        <dsp:cNvPr id="0" name=""/>
        <dsp:cNvSpPr/>
      </dsp:nvSpPr>
      <dsp:spPr>
        <a:xfrm>
          <a:off x="117039" y="171732"/>
          <a:ext cx="929647" cy="958266"/>
        </a:xfrm>
        <a:prstGeom prst="chord">
          <a:avLst>
            <a:gd name="adj1" fmla="val 1800000"/>
            <a:gd name="adj2" fmla="val 900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398ADC10-9F34-EC47-A914-220FAD85378A}">
      <dsp:nvSpPr>
        <dsp:cNvPr id="0" name=""/>
        <dsp:cNvSpPr/>
      </dsp:nvSpPr>
      <dsp:spPr>
        <a:xfrm>
          <a:off x="0" y="1457826"/>
          <a:ext cx="1396466" cy="1279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50800" rIns="50800" bIns="50800" numCol="1" spcCol="1270" anchor="t" anchorCtr="0">
          <a:noAutofit/>
        </a:bodyPr>
        <a:lstStyle/>
        <a:p>
          <a:pPr marL="0" lvl="0" indent="0" algn="l" defTabSz="889000">
            <a:lnSpc>
              <a:spcPct val="90000"/>
            </a:lnSpc>
            <a:spcBef>
              <a:spcPct val="0"/>
            </a:spcBef>
            <a:spcAft>
              <a:spcPct val="35000"/>
            </a:spcAft>
            <a:buNone/>
          </a:pPr>
          <a:r>
            <a:rPr lang="zh-CN" altLang="en-US" sz="2000" kern="1200" dirty="0"/>
            <a:t>相关文献</a:t>
          </a:r>
        </a:p>
        <a:p>
          <a:pPr marL="0" lvl="0" indent="0" algn="l" defTabSz="889000">
            <a:lnSpc>
              <a:spcPct val="90000"/>
            </a:lnSpc>
            <a:spcBef>
              <a:spcPct val="0"/>
            </a:spcBef>
            <a:spcAft>
              <a:spcPct val="35000"/>
            </a:spcAft>
            <a:buNone/>
          </a:pPr>
          <a:r>
            <a:rPr lang="zh-CN" altLang="en-US" sz="2000" kern="1200" dirty="0"/>
            <a:t>简述</a:t>
          </a:r>
        </a:p>
      </dsp:txBody>
      <dsp:txXfrm>
        <a:off x="0" y="1457826"/>
        <a:ext cx="1396466" cy="1279015"/>
      </dsp:txXfrm>
    </dsp:sp>
    <dsp:sp modelId="{DB106A7E-5C01-2F43-9E05-F6513A2633D3}">
      <dsp:nvSpPr>
        <dsp:cNvPr id="0" name=""/>
        <dsp:cNvSpPr/>
      </dsp:nvSpPr>
      <dsp:spPr>
        <a:xfrm>
          <a:off x="1205391" y="640206"/>
          <a:ext cx="1044844" cy="353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260" tIns="48260" rIns="48260" bIns="48260" numCol="1" spcCol="1270" anchor="b" anchorCtr="0">
          <a:noAutofit/>
        </a:bodyPr>
        <a:lstStyle/>
        <a:p>
          <a:pPr marL="0" lvl="0" indent="0" algn="l" defTabSz="844550">
            <a:lnSpc>
              <a:spcPct val="90000"/>
            </a:lnSpc>
            <a:spcBef>
              <a:spcPct val="0"/>
            </a:spcBef>
            <a:spcAft>
              <a:spcPct val="35000"/>
            </a:spcAft>
            <a:buNone/>
          </a:pPr>
          <a:endParaRPr lang="zh-CN" altLang="en-US" sz="1900" kern="1200" dirty="0"/>
        </a:p>
      </dsp:txBody>
      <dsp:txXfrm>
        <a:off x="1205391" y="640206"/>
        <a:ext cx="1044844" cy="353187"/>
      </dsp:txXfrm>
    </dsp:sp>
    <dsp:sp modelId="{8C9FCA03-750A-DD4C-84ED-46B561F9D24F}">
      <dsp:nvSpPr>
        <dsp:cNvPr id="0" name=""/>
        <dsp:cNvSpPr/>
      </dsp:nvSpPr>
      <dsp:spPr>
        <a:xfrm>
          <a:off x="2126273" y="60781"/>
          <a:ext cx="1162059" cy="1197833"/>
        </a:xfrm>
        <a:prstGeom prst="ellipse">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9093B7CE-1C6D-2844-84F2-76C65F04D3B1}">
      <dsp:nvSpPr>
        <dsp:cNvPr id="0" name=""/>
        <dsp:cNvSpPr/>
      </dsp:nvSpPr>
      <dsp:spPr>
        <a:xfrm>
          <a:off x="2242479" y="180565"/>
          <a:ext cx="929647" cy="958266"/>
        </a:xfrm>
        <a:prstGeom prst="chord">
          <a:avLst>
            <a:gd name="adj1" fmla="val 0"/>
            <a:gd name="adj2" fmla="val 1080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CB88D21F-2D60-864F-9BC7-4F1357B7C74E}">
      <dsp:nvSpPr>
        <dsp:cNvPr id="0" name=""/>
        <dsp:cNvSpPr/>
      </dsp:nvSpPr>
      <dsp:spPr>
        <a:xfrm>
          <a:off x="2206453" y="1437028"/>
          <a:ext cx="1044844" cy="1243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50800" rIns="50800" bIns="50800" numCol="1" spcCol="1270" anchor="t" anchorCtr="0">
          <a:noAutofit/>
        </a:bodyPr>
        <a:lstStyle/>
        <a:p>
          <a:pPr marL="0" lvl="0" indent="0" algn="ctr" defTabSz="889000">
            <a:lnSpc>
              <a:spcPct val="90000"/>
            </a:lnSpc>
            <a:spcBef>
              <a:spcPct val="0"/>
            </a:spcBef>
            <a:spcAft>
              <a:spcPct val="35000"/>
            </a:spcAft>
            <a:buNone/>
          </a:pPr>
          <a:r>
            <a:rPr lang="zh-CN" altLang="en-US" sz="2000" kern="1200" dirty="0"/>
            <a:t>方法</a:t>
          </a:r>
        </a:p>
      </dsp:txBody>
      <dsp:txXfrm>
        <a:off x="2206453" y="1437028"/>
        <a:ext cx="1044844" cy="1243685"/>
      </dsp:txXfrm>
    </dsp:sp>
    <dsp:sp modelId="{42A47EEB-4523-404E-88AC-370D348F2DF5}">
      <dsp:nvSpPr>
        <dsp:cNvPr id="0" name=""/>
        <dsp:cNvSpPr/>
      </dsp:nvSpPr>
      <dsp:spPr>
        <a:xfrm>
          <a:off x="3323914" y="621381"/>
          <a:ext cx="1044844" cy="353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260" tIns="48260" rIns="48260" bIns="48260" numCol="1" spcCol="1270" anchor="b" anchorCtr="0">
          <a:noAutofit/>
        </a:bodyPr>
        <a:lstStyle/>
        <a:p>
          <a:pPr marL="0" lvl="0" indent="0" algn="l" defTabSz="844550">
            <a:lnSpc>
              <a:spcPct val="90000"/>
            </a:lnSpc>
            <a:spcBef>
              <a:spcPct val="0"/>
            </a:spcBef>
            <a:spcAft>
              <a:spcPct val="35000"/>
            </a:spcAft>
            <a:buNone/>
          </a:pPr>
          <a:endParaRPr lang="zh-CN" altLang="en-US" sz="1900" kern="1200" dirty="0"/>
        </a:p>
      </dsp:txBody>
      <dsp:txXfrm>
        <a:off x="3323914" y="621381"/>
        <a:ext cx="1044844" cy="353187"/>
      </dsp:txXfrm>
    </dsp:sp>
    <dsp:sp modelId="{731070D4-5BD5-6D4F-A283-992F195AC395}">
      <dsp:nvSpPr>
        <dsp:cNvPr id="0" name=""/>
        <dsp:cNvSpPr/>
      </dsp:nvSpPr>
      <dsp:spPr>
        <a:xfrm>
          <a:off x="4075902" y="73723"/>
          <a:ext cx="1162059" cy="1197833"/>
        </a:xfrm>
        <a:prstGeom prst="ellipse">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29B9A4D0-6F22-4A4A-91BE-98337ECEEC77}">
      <dsp:nvSpPr>
        <dsp:cNvPr id="0" name=""/>
        <dsp:cNvSpPr/>
      </dsp:nvSpPr>
      <dsp:spPr>
        <a:xfrm>
          <a:off x="4192108" y="193507"/>
          <a:ext cx="929647" cy="958266"/>
        </a:xfrm>
        <a:prstGeom prst="chord">
          <a:avLst>
            <a:gd name="adj1" fmla="val 19800000"/>
            <a:gd name="adj2" fmla="val 1260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9EFEBB60-D6B9-C74A-BEF5-04E09D9B3588}">
      <dsp:nvSpPr>
        <dsp:cNvPr id="0" name=""/>
        <dsp:cNvSpPr/>
      </dsp:nvSpPr>
      <dsp:spPr>
        <a:xfrm>
          <a:off x="4180573" y="1455151"/>
          <a:ext cx="1044844" cy="1191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50800" rIns="50800" bIns="50800" numCol="1" spcCol="1270" anchor="t" anchorCtr="0">
          <a:noAutofit/>
        </a:bodyPr>
        <a:lstStyle/>
        <a:p>
          <a:pPr marL="0" lvl="0" indent="0" algn="ctr" defTabSz="889000">
            <a:lnSpc>
              <a:spcPct val="90000"/>
            </a:lnSpc>
            <a:spcBef>
              <a:spcPct val="0"/>
            </a:spcBef>
            <a:spcAft>
              <a:spcPct val="35000"/>
            </a:spcAft>
            <a:buNone/>
          </a:pPr>
          <a:r>
            <a:rPr lang="zh-CN" altLang="en-US" sz="2000" kern="1200" dirty="0"/>
            <a:t>实验</a:t>
          </a:r>
        </a:p>
      </dsp:txBody>
      <dsp:txXfrm>
        <a:off x="4180573" y="1455151"/>
        <a:ext cx="1044844" cy="1191916"/>
      </dsp:txXfrm>
    </dsp:sp>
    <dsp:sp modelId="{57039146-AC30-E649-8017-337CE84DB5AC}">
      <dsp:nvSpPr>
        <dsp:cNvPr id="0" name=""/>
        <dsp:cNvSpPr/>
      </dsp:nvSpPr>
      <dsp:spPr>
        <a:xfrm>
          <a:off x="5515023" y="613584"/>
          <a:ext cx="625977" cy="353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260" tIns="48260" rIns="48260" bIns="48260" numCol="1" spcCol="1270" anchor="b" anchorCtr="0">
          <a:noAutofit/>
        </a:bodyPr>
        <a:lstStyle/>
        <a:p>
          <a:pPr marL="0" lvl="0" indent="0" algn="l" defTabSz="844550">
            <a:lnSpc>
              <a:spcPct val="90000"/>
            </a:lnSpc>
            <a:spcBef>
              <a:spcPct val="0"/>
            </a:spcBef>
            <a:spcAft>
              <a:spcPct val="35000"/>
            </a:spcAft>
            <a:buNone/>
          </a:pPr>
          <a:endParaRPr lang="zh-CN" altLang="en-US" sz="1900" kern="1200" dirty="0"/>
        </a:p>
      </dsp:txBody>
      <dsp:txXfrm>
        <a:off x="5515023" y="613584"/>
        <a:ext cx="625977" cy="353187"/>
      </dsp:txXfrm>
    </dsp:sp>
    <dsp:sp modelId="{63F45F78-2079-174E-9940-4AA33644197F}">
      <dsp:nvSpPr>
        <dsp:cNvPr id="0" name=""/>
        <dsp:cNvSpPr/>
      </dsp:nvSpPr>
      <dsp:spPr>
        <a:xfrm>
          <a:off x="6025531" y="0"/>
          <a:ext cx="1162144" cy="1198317"/>
        </a:xfrm>
        <a:prstGeom prst="ellipse">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8CD3A47-72F3-D943-A36A-4E29E84DA171}">
      <dsp:nvSpPr>
        <dsp:cNvPr id="0" name=""/>
        <dsp:cNvSpPr/>
      </dsp:nvSpPr>
      <dsp:spPr>
        <a:xfrm>
          <a:off x="6144516" y="154441"/>
          <a:ext cx="931520" cy="958654"/>
        </a:xfrm>
        <a:prstGeom prst="chord">
          <a:avLst>
            <a:gd name="adj1" fmla="val 16200000"/>
            <a:gd name="adj2" fmla="val 1620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EE197393-7ED6-A647-BF5E-52F423FF36D9}">
      <dsp:nvSpPr>
        <dsp:cNvPr id="0" name=""/>
        <dsp:cNvSpPr/>
      </dsp:nvSpPr>
      <dsp:spPr>
        <a:xfrm>
          <a:off x="5891848" y="1416853"/>
          <a:ext cx="1607692" cy="443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50800" rIns="50800" bIns="50800" numCol="1" spcCol="1270" anchor="b" anchorCtr="0">
          <a:noAutofit/>
        </a:bodyPr>
        <a:lstStyle/>
        <a:p>
          <a:pPr marL="0" lvl="0" indent="0" algn="ctr" defTabSz="889000">
            <a:lnSpc>
              <a:spcPct val="90000"/>
            </a:lnSpc>
            <a:spcBef>
              <a:spcPct val="0"/>
            </a:spcBef>
            <a:spcAft>
              <a:spcPct val="35000"/>
            </a:spcAft>
            <a:buNone/>
          </a:pPr>
          <a:r>
            <a:rPr lang="zh-CN" altLang="en-US" sz="2000" kern="1200" dirty="0"/>
            <a:t>论文编写</a:t>
          </a:r>
        </a:p>
      </dsp:txBody>
      <dsp:txXfrm>
        <a:off x="5891848" y="1416853"/>
        <a:ext cx="1607692" cy="443440"/>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IncreasingCircleProcess">
  <dgm:title val=""/>
  <dgm:desc val=""/>
  <dgm:catLst>
    <dgm:cat type="list" pri="8300"/>
    <dgm:cat type="process" pri="43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param type="vertAlign" val="t"/>
          <dgm:param type="horzAlign" val="ctr"/>
        </dgm:alg>
      </dgm:if>
      <dgm:else name="Name3">
        <dgm:alg type="lin">
          <dgm:param type="linDir" val="fromR"/>
          <dgm:param type="vertAlign" val="t"/>
          <dgm:param type="horzAlign" val="ctr"/>
        </dgm:alg>
      </dgm:else>
    </dgm:choose>
    <dgm:shape xmlns:r="http://schemas.openxmlformats.org/officeDocument/2006/relationships" r:blip="">
      <dgm:adjLst/>
    </dgm:shape>
    <dgm:constrLst>
      <dgm:constr type="primFontSz" for="des" forName="Child" val="65"/>
      <dgm:constr type="primFontSz" for="des" forName="Parent" val="65"/>
      <dgm:constr type="primFontSz" for="des" forName="Child" refType="primFontSz" refFor="des" refForName="Parent" op="lte"/>
      <dgm:constr type="w" for="ch" forName="composite" refType="w"/>
      <dgm:constr type="h" for="ch" forName="composite" refType="h"/>
      <dgm:constr type="sp" refType="w" refFor="ch" refForName="composite" op="equ" fact="0.05"/>
      <dgm:constr type="w" for="ch" forName="sibTrans" refType="h" refFor="ch" refForName="composite" op="equ" fact="0.04"/>
    </dgm:constrLst>
    <dgm:forEach name="nodesForEach" axis="ch" ptType="node" cnt="7">
      <dgm:layoutNode name="composite">
        <dgm:alg type="composite">
          <dgm:param type="ar" val="0.8"/>
        </dgm:alg>
        <dgm:choose name="Name4">
          <dgm:if name="Name5" func="var" arg="dir" op="equ" val="norm">
            <dgm:constrLst>
              <dgm:constr type="l" for="ch" forName="Child" refType="w" fact="0.29"/>
              <dgm:constr type="t" for="ch" forName="Child" refType="h" fact="0.192"/>
              <dgm:constr type="w" for="ch" forName="Child" refType="w" fact="0.71"/>
              <dgm:constr type="h" for="ch" forName="Child" refType="h" fact="0.808"/>
              <dgm:constr type="l" for="ch" forName="Parent" refType="w" fact="0.29"/>
              <dgm:constr type="t" for="ch" forName="Parent" refType="h" fact="0"/>
              <dgm:constr type="w" for="ch" forName="Parent" refType="w" fact="0.71"/>
              <dgm:constr type="h" for="ch" forName="Parent" refType="h" fact="0.192"/>
              <dgm:constr type="l" for="ch" forName="BackAccent" refType="w" fact="0"/>
              <dgm:constr type="t" for="ch" forName="BackAccent" refType="h" fact="0"/>
              <dgm:constr type="w" for="ch" forName="BackAccent" refType="w" fact="0.24"/>
              <dgm:constr type="h" for="ch" forName="BackAccent" refType="h" fact="0.192"/>
              <dgm:constr type="l" for="ch" forName="Accent" refType="w" fact="0.024"/>
              <dgm:constr type="t" for="ch" forName="Accent" refType="h" fact="0.0192"/>
              <dgm:constr type="w" for="ch" forName="Accent" refType="w" fact="0.192"/>
              <dgm:constr type="h" for="ch" forName="Accent" refType="h" fact="0.1536"/>
            </dgm:constrLst>
          </dgm:if>
          <dgm:else name="Name6">
            <dgm:constrLst>
              <dgm:constr type="r" for="ch" forName="Child" refType="w" fact="0.71"/>
              <dgm:constr type="t" for="ch" forName="Child" refType="h" fact="0.192"/>
              <dgm:constr type="w" for="ch" forName="Child" refType="w" fact="0.71"/>
              <dgm:constr type="h" for="ch" forName="Child" refType="h" fact="0.808"/>
              <dgm:constr type="r" for="ch" forName="Parent" refType="w" fact="0.71"/>
              <dgm:constr type="t" for="ch" forName="Parent" refType="h" fact="0"/>
              <dgm:constr type="w" for="ch" forName="Parent" refType="w" fact="0.71"/>
              <dgm:constr type="h" for="ch" forName="Parent" refType="h" fact="0.192"/>
              <dgm:constr type="r" for="ch" forName="BackAccent" refType="w"/>
              <dgm:constr type="t" for="ch" forName="BackAccent" refType="h" fact="0"/>
              <dgm:constr type="w" for="ch" forName="BackAccent" refType="w" fact="0.24"/>
              <dgm:constr type="h" for="ch" forName="BackAccent" refType="h" fact="0.192"/>
              <dgm:constr type="r" for="ch" forName="Accent" refType="w" fact="0.976"/>
              <dgm:constr type="t" for="ch" forName="Accent" refType="h" fact="0.0192"/>
              <dgm:constr type="w" for="ch" forName="Accent" refType="w" fact="0.192"/>
              <dgm:constr type="h" for="ch" forName="Accent" refType="h" fact="0.1536"/>
            </dgm:constrLst>
          </dgm:else>
        </dgm:choose>
        <dgm:layoutNode name="BackAccent" styleLbl="bgShp">
          <dgm:alg type="sp"/>
          <dgm:shape xmlns:r="http://schemas.openxmlformats.org/officeDocument/2006/relationships" type="ellipse" r:blip="">
            <dgm:adjLst/>
          </dgm:shape>
          <dgm:presOf/>
        </dgm:layoutNode>
        <dgm:layoutNode name="Accent" styleLbl="alignNode1">
          <dgm:alg type="sp"/>
          <dgm:choose name="Name7">
            <dgm:if name="Name8" axis="precedSib" ptType="node" func="cnt" op="equ" val="0">
              <dgm:choose name="Name9">
                <dgm:if name="Name10" axis="followSib" ptType="node" func="cnt" op="equ" val="0">
                  <dgm:shape xmlns:r="http://schemas.openxmlformats.org/officeDocument/2006/relationships" type="chord" r:blip="">
                    <dgm:adjLst>
                      <dgm:adj idx="1" val="-90"/>
                      <dgm:adj idx="2" val="-90"/>
                    </dgm:adjLst>
                  </dgm:shape>
                </dgm:if>
                <dgm:if name="Name11" axis="followSib" ptType="node" func="cnt" op="equ" val="1">
                  <dgm:shape xmlns:r="http://schemas.openxmlformats.org/officeDocument/2006/relationships" type="chord" r:blip="">
                    <dgm:adjLst>
                      <dgm:adj idx="1" val="0"/>
                      <dgm:adj idx="2" val="180"/>
                    </dgm:adjLst>
                  </dgm:shape>
                </dgm:if>
                <dgm:if name="Name12" axis="followSib" ptType="node" func="cnt" op="equ" val="2">
                  <dgm:shape xmlns:r="http://schemas.openxmlformats.org/officeDocument/2006/relationships" type="chord" r:blip="">
                    <dgm:adjLst>
                      <dgm:adj idx="1" val="19.4712"/>
                      <dgm:adj idx="2" val="160.5288"/>
                    </dgm:adjLst>
                  </dgm:shape>
                </dgm:if>
                <dgm:if name="Name13" axis="followSib" ptType="node" func="cnt" op="equ" val="3">
                  <dgm:shape xmlns:r="http://schemas.openxmlformats.org/officeDocument/2006/relationships" type="chord" r:blip="">
                    <dgm:adjLst>
                      <dgm:adj idx="1" val="30"/>
                      <dgm:adj idx="2" val="150"/>
                    </dgm:adjLst>
                  </dgm:shape>
                </dgm:if>
                <dgm:if name="Name14" axis="followSib" ptType="node" func="cnt" op="equ" val="4">
                  <dgm:shape xmlns:r="http://schemas.openxmlformats.org/officeDocument/2006/relationships" type="chord" r:blip="">
                    <dgm:adjLst>
                      <dgm:adj idx="1" val="38.8699"/>
                      <dgm:adj idx="2" val="143.1301"/>
                    </dgm:adjLst>
                  </dgm:shape>
                </dgm:if>
                <dgm:if name="Name15" axis="followSib" ptType="node" func="cnt" op="equ" val="5">
                  <dgm:shape xmlns:r="http://schemas.openxmlformats.org/officeDocument/2006/relationships" type="chord" r:blip="">
                    <dgm:adjLst>
                      <dgm:adj idx="1" val="41.8103"/>
                      <dgm:adj idx="2" val="138.1897"/>
                    </dgm:adjLst>
                  </dgm:shape>
                </dgm:if>
                <dgm:else name="Name16">
                  <dgm:shape xmlns:r="http://schemas.openxmlformats.org/officeDocument/2006/relationships" type="chord" r:blip="">
                    <dgm:adjLst>
                      <dgm:adj idx="1" val="45.5847"/>
                      <dgm:adj idx="2" val="134.4153"/>
                    </dgm:adjLst>
                  </dgm:shape>
                </dgm:else>
              </dgm:choose>
            </dgm:if>
            <dgm:if name="Name17" axis="precedSib" ptType="node" func="cnt" op="equ" val="1">
              <dgm:choose name="Name18">
                <dgm:if name="Name19" axis="followSib" ptType="node" func="cnt" op="equ" val="0">
                  <dgm:shape xmlns:r="http://schemas.openxmlformats.org/officeDocument/2006/relationships" type="chord" r:blip="">
                    <dgm:adjLst>
                      <dgm:adj idx="1" val="-90"/>
                      <dgm:adj idx="2" val="-90"/>
                    </dgm:adjLst>
                  </dgm:shape>
                </dgm:if>
                <dgm:if name="Name20" axis="followSib" ptType="node" func="cnt" op="equ" val="1">
                  <dgm:shape xmlns:r="http://schemas.openxmlformats.org/officeDocument/2006/relationships" type="chord" r:blip="">
                    <dgm:adjLst>
                      <dgm:adj idx="1" val="-19.4712"/>
                      <dgm:adj idx="2" val="-160.5288"/>
                    </dgm:adjLst>
                  </dgm:shape>
                </dgm:if>
                <dgm:if name="Name21" axis="followSib" ptType="node" func="cnt" op="equ" val="2">
                  <dgm:shape xmlns:r="http://schemas.openxmlformats.org/officeDocument/2006/relationships" type="chord" r:blip="">
                    <dgm:adjLst>
                      <dgm:adj idx="1" val="0"/>
                      <dgm:adj idx="2" val="180"/>
                    </dgm:adjLst>
                  </dgm:shape>
                </dgm:if>
                <dgm:if name="Name22" axis="followSib" ptType="node" func="cnt" op="equ" val="3">
                  <dgm:shape xmlns:r="http://schemas.openxmlformats.org/officeDocument/2006/relationships" type="chord" r:blip="">
                    <dgm:adjLst>
                      <dgm:adj idx="1" val="11.537"/>
                      <dgm:adj idx="2" val="168.463"/>
                    </dgm:adjLst>
                  </dgm:shape>
                </dgm:if>
                <dgm:if name="Name23" axis="followSib" ptType="node" func="cnt" op="equ" val="4">
                  <dgm:shape xmlns:r="http://schemas.openxmlformats.org/officeDocument/2006/relationships" type="chord" r:blip="">
                    <dgm:adjLst>
                      <dgm:adj idx="1" val="19.4712"/>
                      <dgm:adj idx="2" val="160.5288"/>
                    </dgm:adjLst>
                  </dgm:shape>
                </dgm:if>
                <dgm:else name="Name24">
                  <dgm:shape xmlns:r="http://schemas.openxmlformats.org/officeDocument/2006/relationships" type="chord" r:blip="">
                    <dgm:adjLst>
                      <dgm:adj idx="1" val="25.3769"/>
                      <dgm:adj idx="2" val="154.6231"/>
                    </dgm:adjLst>
                  </dgm:shape>
                </dgm:else>
              </dgm:choose>
            </dgm:if>
            <dgm:if name="Name25" axis="precedSib" ptType="node" func="cnt" op="equ" val="2">
              <dgm:choose name="Name26">
                <dgm:if name="Name27" axis="followSib" ptType="node" func="cnt" op="equ" val="0">
                  <dgm:shape xmlns:r="http://schemas.openxmlformats.org/officeDocument/2006/relationships" type="chord" r:blip="">
                    <dgm:adjLst>
                      <dgm:adj idx="1" val="-90"/>
                      <dgm:adj idx="2" val="-90"/>
                    </dgm:adjLst>
                  </dgm:shape>
                </dgm:if>
                <dgm:if name="Name28" axis="followSib" ptType="node" func="cnt" op="equ" val="1">
                  <dgm:shape xmlns:r="http://schemas.openxmlformats.org/officeDocument/2006/relationships" type="chord" r:blip="">
                    <dgm:adjLst>
                      <dgm:adj idx="1" val="-30"/>
                      <dgm:adj idx="2" val="-150"/>
                    </dgm:adjLst>
                  </dgm:shape>
                </dgm:if>
                <dgm:if name="Name29" axis="followSib" ptType="node" func="cnt" op="equ" val="2">
                  <dgm:shape xmlns:r="http://schemas.openxmlformats.org/officeDocument/2006/relationships" type="chord" r:blip="">
                    <dgm:adjLst>
                      <dgm:adj idx="1" val="-11.537"/>
                      <dgm:adj idx="2" val="-168.463"/>
                    </dgm:adjLst>
                  </dgm:shape>
                </dgm:if>
                <dgm:if name="Name30" axis="followSib" ptType="node" func="cnt" op="equ" val="3">
                  <dgm:shape xmlns:r="http://schemas.openxmlformats.org/officeDocument/2006/relationships" type="chord" r:blip="">
                    <dgm:adjLst>
                      <dgm:adj idx="1" val="0"/>
                      <dgm:adj idx="2" val="180"/>
                    </dgm:adjLst>
                  </dgm:shape>
                </dgm:if>
                <dgm:else name="Name31">
                  <dgm:shape xmlns:r="http://schemas.openxmlformats.org/officeDocument/2006/relationships" type="chord" r:blip="">
                    <dgm:adjLst>
                      <dgm:adj idx="1" val="8.2133"/>
                      <dgm:adj idx="2" val="171.7867"/>
                    </dgm:adjLst>
                  </dgm:shape>
                </dgm:else>
              </dgm:choose>
            </dgm:if>
            <dgm:if name="Name32" axis="precedSib" ptType="node" func="cnt" op="equ" val="3">
              <dgm:choose name="Name33">
                <dgm:if name="Name34" axis="followSib" ptType="node" func="cnt" op="equ" val="0">
                  <dgm:shape xmlns:r="http://schemas.openxmlformats.org/officeDocument/2006/relationships" type="chord" r:blip="">
                    <dgm:adjLst>
                      <dgm:adj idx="1" val="-90"/>
                      <dgm:adj idx="2" val="-90"/>
                    </dgm:adjLst>
                  </dgm:shape>
                </dgm:if>
                <dgm:if name="Name35" axis="followSib" ptType="node" func="cnt" op="equ" val="1">
                  <dgm:shape xmlns:r="http://schemas.openxmlformats.org/officeDocument/2006/relationships" type="chord" r:blip="">
                    <dgm:adjLst>
                      <dgm:adj idx="1" val="-38.8699"/>
                      <dgm:adj idx="2" val="-143.1301"/>
                    </dgm:adjLst>
                  </dgm:shape>
                </dgm:if>
                <dgm:if name="Name36" axis="followSib" ptType="node" func="cnt" op="equ" val="2">
                  <dgm:shape xmlns:r="http://schemas.openxmlformats.org/officeDocument/2006/relationships" type="chord" r:blip="">
                    <dgm:adjLst>
                      <dgm:adj idx="1" val="-19.4712"/>
                      <dgm:adj idx="2" val="-160.5288"/>
                    </dgm:adjLst>
                  </dgm:shape>
                </dgm:if>
                <dgm:else name="Name37">
                  <dgm:shape xmlns:r="http://schemas.openxmlformats.org/officeDocument/2006/relationships" type="chord" r:blip="">
                    <dgm:adjLst>
                      <dgm:adj idx="1" val="-8.2133"/>
                      <dgm:adj idx="2" val="-171.7867"/>
                    </dgm:adjLst>
                  </dgm:shape>
                </dgm:else>
              </dgm:choose>
            </dgm:if>
            <dgm:if name="Name38" axis="precedSib" ptType="node" func="cnt" op="equ" val="4">
              <dgm:choose name="Name39">
                <dgm:if name="Name40" axis="followSib" ptType="node" func="cnt" op="equ" val="0">
                  <dgm:shape xmlns:r="http://schemas.openxmlformats.org/officeDocument/2006/relationships" type="chord" r:blip="">
                    <dgm:adjLst>
                      <dgm:adj idx="1" val="-90"/>
                      <dgm:adj idx="2" val="-90"/>
                    </dgm:adjLst>
                  </dgm:shape>
                </dgm:if>
                <dgm:if name="Name41" axis="followSib" ptType="node" func="cnt" op="equ" val="1">
                  <dgm:shape xmlns:r="http://schemas.openxmlformats.org/officeDocument/2006/relationships" type="chord" r:blip="">
                    <dgm:adjLst>
                      <dgm:adj idx="1" val="-41.8103"/>
                      <dgm:adj idx="2" val="-138.1897"/>
                    </dgm:adjLst>
                  </dgm:shape>
                </dgm:if>
                <dgm:else name="Name42">
                  <dgm:shape xmlns:r="http://schemas.openxmlformats.org/officeDocument/2006/relationships" type="chord" r:blip="">
                    <dgm:adjLst>
                      <dgm:adj idx="1" val="-25.3769"/>
                      <dgm:adj idx="2" val="-154.6231"/>
                    </dgm:adjLst>
                  </dgm:shape>
                </dgm:else>
              </dgm:choose>
            </dgm:if>
            <dgm:if name="Name43" axis="precedSib" ptType="node" func="cnt" op="equ" val="5">
              <dgm:choose name="Name44">
                <dgm:if name="Name45" axis="followSib" ptType="node" func="cnt" op="equ" val="0">
                  <dgm:shape xmlns:r="http://schemas.openxmlformats.org/officeDocument/2006/relationships" type="chord" r:blip="">
                    <dgm:adjLst>
                      <dgm:adj idx="1" val="-90"/>
                      <dgm:adj idx="2" val="-90"/>
                    </dgm:adjLst>
                  </dgm:shape>
                </dgm:if>
                <dgm:else name="Name46">
                  <dgm:shape xmlns:r="http://schemas.openxmlformats.org/officeDocument/2006/relationships" type="chord" r:blip="">
                    <dgm:adjLst>
                      <dgm:adj idx="1" val="-45.5847"/>
                      <dgm:adj idx="2" val="-134.4153"/>
                    </dgm:adjLst>
                  </dgm:shape>
                </dgm:else>
              </dgm:choose>
            </dgm:if>
            <dgm:else name="Name47">
              <dgm:shape xmlns:r="http://schemas.openxmlformats.org/officeDocument/2006/relationships" type="chord" r:blip="">
                <dgm:adjLst>
                  <dgm:adj idx="1" val="-90"/>
                  <dgm:adj idx="2" val="-90"/>
                </dgm:adjLst>
              </dgm:shape>
            </dgm:else>
          </dgm:choose>
          <dgm:presOf/>
        </dgm:layoutNode>
        <dgm:layoutNode name="Child" styleLbl="revTx">
          <dgm:varLst>
            <dgm:chMax val="0"/>
            <dgm:chPref val="0"/>
            <dgm:bulletEnabled val="1"/>
          </dgm:varLst>
          <dgm:choose name="Name48">
            <dgm:if name="Name49" func="var" arg="dir" op="equ" val="norm">
              <dgm:alg type="tx">
                <dgm:param type="parTxLTRAlign" val="l"/>
                <dgm:param type="parTxRTLAlign" val="l"/>
                <dgm:param type="txAnchorVert" val="t"/>
              </dgm:alg>
            </dgm:if>
            <dgm:else name="Name50">
              <dgm:alg type="tx">
                <dgm:param type="parTxLTRAlign" val="r"/>
                <dgm:param type="parTxRTLAlign" val="r"/>
                <dgm:param type="txAnchorVert" val="t"/>
              </dgm:alg>
            </dgm:else>
          </dgm:choose>
          <dgm:choose name="Name51">
            <dgm:if name="Name52" axis="ch" ptType="node" func="cnt" op="gte" val="1">
              <dgm:shape xmlns:r="http://schemas.openxmlformats.org/officeDocument/2006/relationships" type="rect" r:blip="">
                <dgm:adjLst/>
              </dgm:shape>
            </dgm:if>
            <dgm:else name="Name53">
              <dgm:shape xmlns:r="http://schemas.openxmlformats.org/officeDocument/2006/relationships" type="rect" r:blip="" hideGeom="1">
                <dgm:adjLst/>
              </dgm:shape>
            </dgm:else>
          </dgm:choose>
          <dgm:choose name="Name54">
            <dgm:if name="Name55" axis="ch" ptType="node" func="cnt" op="gte" val="1">
              <dgm:presOf axis="des" ptType="node"/>
            </dgm:if>
            <dgm:else name="Name56">
              <dgm:presOf/>
            </dgm:else>
          </dgm:choos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revTx">
          <dgm:varLst>
            <dgm:chMax val="1"/>
            <dgm:chPref val="1"/>
            <dgm:bulletEnabled val="1"/>
          </dgm:varLst>
          <dgm:choose name="Name57">
            <dgm:if name="Name58" func="var" arg="dir" op="equ" val="norm">
              <dgm:alg type="tx">
                <dgm:param type="parTxLTRAlign" val="l"/>
                <dgm:param type="parTxRTLAlign" val="l"/>
                <dgm:param type="shpTxLTRAlignCh" val="l"/>
                <dgm:param type="shpTxRTLAlignCh" val="l"/>
                <dgm:param type="txAnchorVertCh" val="b"/>
                <dgm:param type="txAnchorVert" val="b"/>
              </dgm:alg>
            </dgm:if>
            <dgm:else name="Name59">
              <dgm:alg type="tx">
                <dgm:param type="parTxLTRAlign" val="r"/>
                <dgm:param type="parTxRTLAlign" val="r"/>
                <dgm:param type="shpTxLTRAlignCh" val="r"/>
                <dgm:param type="shpTxRTLAlignCh" val="r"/>
                <dgm:param type="txAnchorVertCh" val="b"/>
                <dgm:param type="txAnchorVert" val="b"/>
              </dgm:alg>
            </dgm:else>
          </dgm:choose>
          <dgm:shape xmlns:r="http://schemas.openxmlformats.org/officeDocument/2006/relationships" type="rect" r:blip="">
            <dgm:adjLst/>
          </dgm:shape>
          <dgm:presOf axis="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1175"/>
          </a:xfrm>
          <a:prstGeom prst="rect">
            <a:avLst/>
          </a:prstGeom>
        </p:spPr>
        <p:txBody>
          <a:bodyPr vert="horz" lIns="99048" tIns="49524" rIns="99048" bIns="49524" rtlCol="0"/>
          <a:lstStyle>
            <a:lvl1pPr algn="l">
              <a:defRPr sz="1300" dirty="0">
                <a:latin typeface="Arial" panose="020B0604020202020204" pitchFamily="34" charset="0"/>
                <a:ea typeface="微软雅黑" panose="020B0503020204020204" pitchFamily="34" charset="-122"/>
              </a:defRPr>
            </a:lvl1pPr>
          </a:lstStyle>
          <a:p>
            <a:pPr>
              <a:defRPr/>
            </a:pPr>
            <a:endParaRPr lang="zh-CN" altLang="en-US"/>
          </a:p>
        </p:txBody>
      </p:sp>
      <p:sp>
        <p:nvSpPr>
          <p:cNvPr id="3" name="日期占位符 2"/>
          <p:cNvSpPr>
            <a:spLocks noGrp="1"/>
          </p:cNvSpPr>
          <p:nvPr>
            <p:ph type="dt" sz="quarter" idx="1"/>
          </p:nvPr>
        </p:nvSpPr>
        <p:spPr>
          <a:xfrm>
            <a:off x="4021138" y="0"/>
            <a:ext cx="3076575" cy="511175"/>
          </a:xfrm>
          <a:prstGeom prst="rect">
            <a:avLst/>
          </a:prstGeom>
        </p:spPr>
        <p:txBody>
          <a:bodyPr vert="horz" lIns="99048" tIns="49524" rIns="99048" bIns="49524" rtlCol="0"/>
          <a:lstStyle>
            <a:lvl1pPr algn="r">
              <a:defRPr sz="1300" smtClean="0">
                <a:latin typeface="Arial" panose="020B0604020202020204" pitchFamily="34" charset="0"/>
                <a:ea typeface="微软雅黑" panose="020B0503020204020204" pitchFamily="34" charset="-122"/>
              </a:defRPr>
            </a:lvl1pPr>
          </a:lstStyle>
          <a:p>
            <a:pPr>
              <a:defRPr/>
            </a:pPr>
            <a:fld id="{83A91915-E571-4570-80B3-E65B02A79A95}" type="datetimeFigureOut">
              <a:rPr lang="zh-CN" altLang="en-US"/>
            </a:fld>
            <a:endParaRPr lang="zh-CN" altLang="en-US" dirty="0"/>
          </a:p>
        </p:txBody>
      </p:sp>
      <p:sp>
        <p:nvSpPr>
          <p:cNvPr id="4" name="页脚占位符 3"/>
          <p:cNvSpPr>
            <a:spLocks noGrp="1"/>
          </p:cNvSpPr>
          <p:nvPr>
            <p:ph type="ftr" sz="quarter" idx="2"/>
          </p:nvPr>
        </p:nvSpPr>
        <p:spPr>
          <a:xfrm>
            <a:off x="0" y="9721850"/>
            <a:ext cx="3076575" cy="511175"/>
          </a:xfrm>
          <a:prstGeom prst="rect">
            <a:avLst/>
          </a:prstGeom>
        </p:spPr>
        <p:txBody>
          <a:bodyPr vert="horz" lIns="99048" tIns="49524" rIns="99048" bIns="49524" rtlCol="0" anchor="b"/>
          <a:lstStyle>
            <a:lvl1pPr algn="l">
              <a:defRPr sz="1300" dirty="0">
                <a:latin typeface="Arial" panose="020B0604020202020204" pitchFamily="34" charset="0"/>
                <a:ea typeface="微软雅黑" panose="020B0503020204020204" pitchFamily="34" charset="-122"/>
              </a:defRPr>
            </a:lvl1pPr>
          </a:lstStyle>
          <a:p>
            <a:pPr>
              <a:defRPr/>
            </a:pPr>
            <a:endParaRPr lang="zh-CN" altLang="en-US"/>
          </a:p>
        </p:txBody>
      </p:sp>
      <p:sp>
        <p:nvSpPr>
          <p:cNvPr id="5" name="灯片编号占位符 4"/>
          <p:cNvSpPr>
            <a:spLocks noGrp="1"/>
          </p:cNvSpPr>
          <p:nvPr>
            <p:ph type="sldNum" sz="quarter" idx="3"/>
          </p:nvPr>
        </p:nvSpPr>
        <p:spPr>
          <a:xfrm>
            <a:off x="4021138" y="9721850"/>
            <a:ext cx="3076575" cy="511175"/>
          </a:xfrm>
          <a:prstGeom prst="rect">
            <a:avLst/>
          </a:prstGeom>
        </p:spPr>
        <p:txBody>
          <a:bodyPr vert="horz" wrap="square" lIns="99048" tIns="49524" rIns="99048" bIns="49524" numCol="1" anchor="b" anchorCtr="0" compatLnSpc="1"/>
          <a:lstStyle>
            <a:lvl1pPr algn="r">
              <a:defRPr sz="1300">
                <a:ea typeface="微软雅黑" panose="020B0503020204020204" pitchFamily="34" charset="-122"/>
              </a:defRPr>
            </a:lvl1pPr>
          </a:lstStyle>
          <a:p>
            <a:fld id="{E0BB458E-555F-42C7-BDA8-CA9357AC47B4}" type="slidenum">
              <a:rPr lang="zh-CN" altLang="en-US"/>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3076575" cy="511175"/>
          </a:xfrm>
          <a:prstGeom prst="rect">
            <a:avLst/>
          </a:prstGeom>
          <a:noFill/>
          <a:ln w="9525">
            <a:noFill/>
            <a:miter lim="800000"/>
          </a:ln>
          <a:effectLst/>
        </p:spPr>
        <p:txBody>
          <a:bodyPr vert="horz" wrap="square" lIns="99048" tIns="49524" rIns="99048" bIns="49524" numCol="1" anchor="t" anchorCtr="0" compatLnSpc="1"/>
          <a:lstStyle>
            <a:lvl1pPr algn="l">
              <a:defRPr sz="1300" dirty="0">
                <a:solidFill>
                  <a:schemeClr val="tx1"/>
                </a:solidFill>
                <a:latin typeface="Arial" panose="020B0604020202020204" pitchFamily="34" charset="0"/>
                <a:ea typeface="微软雅黑" panose="020B0503020204020204" pitchFamily="34" charset="-122"/>
              </a:defRPr>
            </a:lvl1pPr>
          </a:lstStyle>
          <a:p>
            <a:pPr>
              <a:defRPr/>
            </a:pPr>
            <a:endParaRPr lang="en-US" altLang="zh-CN"/>
          </a:p>
        </p:txBody>
      </p:sp>
      <p:sp>
        <p:nvSpPr>
          <p:cNvPr id="10243" name="Rectangle 3"/>
          <p:cNvSpPr>
            <a:spLocks noGrp="1" noChangeArrowheads="1"/>
          </p:cNvSpPr>
          <p:nvPr>
            <p:ph type="dt" idx="1"/>
          </p:nvPr>
        </p:nvSpPr>
        <p:spPr bwMode="auto">
          <a:xfrm>
            <a:off x="4021138" y="0"/>
            <a:ext cx="3076575" cy="511175"/>
          </a:xfrm>
          <a:prstGeom prst="rect">
            <a:avLst/>
          </a:prstGeom>
          <a:noFill/>
          <a:ln w="9525">
            <a:noFill/>
            <a:miter lim="800000"/>
          </a:ln>
          <a:effectLst/>
        </p:spPr>
        <p:txBody>
          <a:bodyPr vert="horz" wrap="square" lIns="99048" tIns="49524" rIns="99048" bIns="49524" numCol="1" anchor="t" anchorCtr="0" compatLnSpc="1"/>
          <a:lstStyle>
            <a:lvl1pPr algn="r">
              <a:defRPr sz="1300" dirty="0">
                <a:solidFill>
                  <a:schemeClr val="tx1"/>
                </a:solidFill>
                <a:latin typeface="Arial" panose="020B0604020202020204" pitchFamily="34" charset="0"/>
                <a:ea typeface="微软雅黑" panose="020B0503020204020204" pitchFamily="34" charset="-122"/>
              </a:defRPr>
            </a:lvl1pPr>
          </a:lstStyle>
          <a:p>
            <a:pPr>
              <a:defRPr/>
            </a:pPr>
            <a:endParaRPr lang="en-US" altLang="zh-CN"/>
          </a:p>
        </p:txBody>
      </p:sp>
      <p:sp>
        <p:nvSpPr>
          <p:cNvPr id="16388" name="Rectangle 4"/>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245" name="Rectangle 5"/>
          <p:cNvSpPr>
            <a:spLocks noGrp="1" noChangeArrowheads="1"/>
          </p:cNvSpPr>
          <p:nvPr>
            <p:ph type="body" sz="quarter" idx="3"/>
          </p:nvPr>
        </p:nvSpPr>
        <p:spPr bwMode="auto">
          <a:xfrm>
            <a:off x="709613" y="4860925"/>
            <a:ext cx="5680075" cy="4605338"/>
          </a:xfrm>
          <a:prstGeom prst="rect">
            <a:avLst/>
          </a:prstGeom>
          <a:noFill/>
          <a:ln w="9525">
            <a:noFill/>
            <a:miter lim="800000"/>
          </a:ln>
          <a:effectLst/>
        </p:spPr>
        <p:txBody>
          <a:bodyPr vert="horz" wrap="square" lIns="99048" tIns="49524" rIns="99048" bIns="49524" numCol="1" anchor="t" anchorCtr="0" compatLnSpc="1"/>
          <a:lstStyle/>
          <a:p>
            <a:pPr lvl="0"/>
            <a:r>
              <a:rPr lang="zh-CN" altLang="en-US" noProof="0" dirty="0"/>
              <a:t>单击此处编辑母版文本样式</a:t>
            </a:r>
            <a:endParaRPr lang="zh-CN" altLang="en-US" noProof="0" dirty="0"/>
          </a:p>
          <a:p>
            <a:pPr lvl="1"/>
            <a:r>
              <a:rPr lang="zh-CN" altLang="en-US" noProof="0" dirty="0"/>
              <a:t>第二级</a:t>
            </a:r>
            <a:endParaRPr lang="zh-CN" altLang="en-US" noProof="0" dirty="0"/>
          </a:p>
          <a:p>
            <a:pPr lvl="2"/>
            <a:r>
              <a:rPr lang="zh-CN" altLang="en-US" noProof="0" dirty="0"/>
              <a:t>第三级</a:t>
            </a:r>
            <a:endParaRPr lang="zh-CN" altLang="en-US" noProof="0" dirty="0"/>
          </a:p>
          <a:p>
            <a:pPr lvl="3"/>
            <a:r>
              <a:rPr lang="zh-CN" altLang="en-US" noProof="0" dirty="0"/>
              <a:t>第四级</a:t>
            </a:r>
            <a:endParaRPr lang="zh-CN" altLang="en-US" noProof="0" dirty="0"/>
          </a:p>
          <a:p>
            <a:pPr lvl="4"/>
            <a:r>
              <a:rPr lang="zh-CN" altLang="en-US" noProof="0" dirty="0"/>
              <a:t>第五级</a:t>
            </a:r>
            <a:endParaRPr lang="zh-CN" altLang="en-US" noProof="0" dirty="0"/>
          </a:p>
        </p:txBody>
      </p:sp>
      <p:sp>
        <p:nvSpPr>
          <p:cNvPr id="10246" name="Rectangle 6"/>
          <p:cNvSpPr>
            <a:spLocks noGrp="1" noChangeArrowheads="1"/>
          </p:cNvSpPr>
          <p:nvPr>
            <p:ph type="ftr" sz="quarter" idx="4"/>
          </p:nvPr>
        </p:nvSpPr>
        <p:spPr bwMode="auto">
          <a:xfrm>
            <a:off x="0" y="9721850"/>
            <a:ext cx="3076575" cy="511175"/>
          </a:xfrm>
          <a:prstGeom prst="rect">
            <a:avLst/>
          </a:prstGeom>
          <a:noFill/>
          <a:ln w="9525">
            <a:noFill/>
            <a:miter lim="800000"/>
          </a:ln>
          <a:effectLst/>
        </p:spPr>
        <p:txBody>
          <a:bodyPr vert="horz" wrap="square" lIns="99048" tIns="49524" rIns="99048" bIns="49524" numCol="1" anchor="b" anchorCtr="0" compatLnSpc="1"/>
          <a:lstStyle>
            <a:lvl1pPr algn="l">
              <a:defRPr sz="1300" dirty="0">
                <a:solidFill>
                  <a:schemeClr val="tx1"/>
                </a:solidFill>
                <a:latin typeface="Arial" panose="020B0604020202020204" pitchFamily="34" charset="0"/>
                <a:ea typeface="微软雅黑" panose="020B0503020204020204" pitchFamily="34" charset="-122"/>
              </a:defRPr>
            </a:lvl1pPr>
          </a:lstStyle>
          <a:p>
            <a:pPr>
              <a:defRPr/>
            </a:pPr>
            <a:endParaRPr lang="en-US" altLang="zh-CN"/>
          </a:p>
        </p:txBody>
      </p:sp>
      <p:sp>
        <p:nvSpPr>
          <p:cNvPr id="10247" name="Rectangle 7"/>
          <p:cNvSpPr>
            <a:spLocks noGrp="1" noChangeArrowheads="1"/>
          </p:cNvSpPr>
          <p:nvPr>
            <p:ph type="sldNum" sz="quarter" idx="5"/>
          </p:nvPr>
        </p:nvSpPr>
        <p:spPr bwMode="auto">
          <a:xfrm>
            <a:off x="4021138" y="9721850"/>
            <a:ext cx="3076575" cy="511175"/>
          </a:xfrm>
          <a:prstGeom prst="rect">
            <a:avLst/>
          </a:prstGeom>
          <a:noFill/>
          <a:ln w="9525">
            <a:noFill/>
            <a:miter lim="800000"/>
          </a:ln>
          <a:effectLst/>
        </p:spPr>
        <p:txBody>
          <a:bodyPr vert="horz" wrap="square" lIns="99048" tIns="49524" rIns="99048" bIns="49524" numCol="1" anchor="b" anchorCtr="0" compatLnSpc="1"/>
          <a:lstStyle>
            <a:lvl1pPr algn="r">
              <a:defRPr sz="1300">
                <a:solidFill>
                  <a:schemeClr val="tx1"/>
                </a:solidFill>
                <a:ea typeface="微软雅黑" panose="020B0503020204020204" pitchFamily="34" charset="-122"/>
              </a:defRPr>
            </a:lvl1pPr>
          </a:lstStyle>
          <a:p>
            <a:fld id="{0B48A77E-79FB-4BFF-B1F0-CFD29F30865E}"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1">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4" name="组合 3"/>
          <p:cNvGrpSpPr/>
          <p:nvPr userDrawn="1"/>
        </p:nvGrpSpPr>
        <p:grpSpPr>
          <a:xfrm>
            <a:off x="0" y="6316519"/>
            <a:ext cx="9143999" cy="604825"/>
            <a:chOff x="1" y="2947547"/>
            <a:chExt cx="9143999" cy="2827685"/>
          </a:xfrm>
        </p:grpSpPr>
        <p:sp>
          <p:nvSpPr>
            <p:cNvPr id="5" name="任意多边形 4"/>
            <p:cNvSpPr/>
            <p:nvPr/>
          </p:nvSpPr>
          <p:spPr>
            <a:xfrm>
              <a:off x="1" y="2947547"/>
              <a:ext cx="9143999" cy="2297356"/>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gradFill>
              <a:gsLst>
                <a:gs pos="0">
                  <a:srgbClr val="0154A1">
                    <a:alpha val="80000"/>
                  </a:srgbClr>
                </a:gs>
                <a:gs pos="100000">
                  <a:srgbClr val="342275">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2400"/>
            </a:p>
          </p:txBody>
        </p:sp>
        <p:sp>
          <p:nvSpPr>
            <p:cNvPr id="6" name="任意多边形 5"/>
            <p:cNvSpPr/>
            <p:nvPr/>
          </p:nvSpPr>
          <p:spPr>
            <a:xfrm>
              <a:off x="1" y="3559995"/>
              <a:ext cx="9143999" cy="2215237"/>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gradFill flip="none" rotWithShape="1">
              <a:gsLst>
                <a:gs pos="26000">
                  <a:schemeClr val="bg1"/>
                </a:gs>
                <a:gs pos="100000">
                  <a:srgbClr val="DFDFDF">
                    <a:lumMod val="52000"/>
                    <a:lumOff val="4800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ea typeface="微软雅黑" panose="020B0503020204020204" pitchFamily="34" charset="-122"/>
              </a:endParaRPr>
            </a:p>
          </p:txBody>
        </p:sp>
      </p:grpSp>
      <p:grpSp>
        <p:nvGrpSpPr>
          <p:cNvPr id="7" name="组合 6"/>
          <p:cNvGrpSpPr/>
          <p:nvPr userDrawn="1"/>
        </p:nvGrpSpPr>
        <p:grpSpPr>
          <a:xfrm rot="10800000">
            <a:off x="-1" y="0"/>
            <a:ext cx="9144001" cy="951043"/>
            <a:chOff x="1" y="2994858"/>
            <a:chExt cx="9144001" cy="3162457"/>
          </a:xfrm>
        </p:grpSpPr>
        <p:sp>
          <p:nvSpPr>
            <p:cNvPr id="8" name="任意多边形 7"/>
            <p:cNvSpPr/>
            <p:nvPr userDrawn="1"/>
          </p:nvSpPr>
          <p:spPr>
            <a:xfrm>
              <a:off x="1" y="2994858"/>
              <a:ext cx="9143999" cy="2154017"/>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gradFill>
              <a:gsLst>
                <a:gs pos="0">
                  <a:srgbClr val="0154A1">
                    <a:alpha val="80000"/>
                  </a:srgbClr>
                </a:gs>
                <a:gs pos="100000">
                  <a:srgbClr val="342275">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2400" dirty="0"/>
            </a:p>
          </p:txBody>
        </p:sp>
        <p:sp>
          <p:nvSpPr>
            <p:cNvPr id="9" name="任意多边形 8"/>
            <p:cNvSpPr/>
            <p:nvPr/>
          </p:nvSpPr>
          <p:spPr>
            <a:xfrm>
              <a:off x="3" y="3474503"/>
              <a:ext cx="9143999" cy="2682812"/>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gradFill flip="none" rotWithShape="1">
              <a:gsLst>
                <a:gs pos="17000">
                  <a:schemeClr val="bg1"/>
                </a:gs>
                <a:gs pos="100000">
                  <a:srgbClr val="DFDFDF">
                    <a:lumMod val="73000"/>
                    <a:lumOff val="27000"/>
                  </a:srgbClr>
                </a:gs>
                <a:gs pos="81000">
                  <a:srgbClr val="DFDFDF">
                    <a:lumMod val="52000"/>
                    <a:lumOff val="4800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ea typeface="微软雅黑" panose="020B0503020204020204" pitchFamily="34" charset="-122"/>
              </a:endParaRPr>
            </a:p>
          </p:txBody>
        </p:sp>
      </p:grpSp>
      <p:sp>
        <p:nvSpPr>
          <p:cNvPr id="11" name="文本框 10"/>
          <p:cNvSpPr txBox="1"/>
          <p:nvPr userDrawn="1"/>
        </p:nvSpPr>
        <p:spPr>
          <a:xfrm>
            <a:off x="8703044" y="6511211"/>
            <a:ext cx="211221" cy="215442"/>
          </a:xfrm>
          <a:prstGeom prst="rect">
            <a:avLst/>
          </a:prstGeom>
          <a:noFill/>
          <a:ln>
            <a:solidFill>
              <a:schemeClr val="bg1">
                <a:lumMod val="75000"/>
              </a:schemeClr>
            </a:solidFill>
          </a:ln>
        </p:spPr>
        <p:txBody>
          <a:bodyPr wrap="none" lIns="72000" tIns="72000" rIns="72000" bIns="72000" rtlCol="0" anchor="ctr">
            <a:noAutofit/>
          </a:bodyPr>
          <a:lstStyle/>
          <a:p>
            <a:pPr algn="ctr"/>
            <a:fld id="{CE5B7511-CC96-41DE-A965-D9C44FD5C89D}" type="slidenum">
              <a:rPr lang="zh-CN" altLang="en-US" sz="800" b="1"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fld>
            <a:endPar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 name="标题 1"/>
          <p:cNvSpPr>
            <a:spLocks noGrp="1"/>
          </p:cNvSpPr>
          <p:nvPr>
            <p:ph type="title"/>
          </p:nvPr>
        </p:nvSpPr>
        <p:spPr>
          <a:xfrm>
            <a:off x="151638" y="75643"/>
            <a:ext cx="82296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000" tIns="72000" rIns="0" bIns="72000"/>
          <a:lstStyle>
            <a:lvl1pPr algn="l" rtl="0" eaLnBrk="0" fontAlgn="base" hangingPunct="0">
              <a:spcBef>
                <a:spcPct val="0"/>
              </a:spcBef>
              <a:spcAft>
                <a:spcPct val="0"/>
              </a:spcAft>
              <a:defRPr lang="zh-CN" altLang="en-US" sz="24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lvl="0" algn="l"/>
            <a:r>
              <a:rPr lang="zh-CN" altLang="en-US"/>
              <a:t>单击此处编辑母版标题样式</a:t>
            </a:r>
            <a:endParaRPr lang="zh-CN" altLang="en-US"/>
          </a:p>
        </p:txBody>
      </p:sp>
      <p:pic>
        <p:nvPicPr>
          <p:cNvPr id="14" name="图片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10373" y="333310"/>
            <a:ext cx="617733" cy="61773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空白2">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空白3">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
          <p:cNvSpPr>
            <a:spLocks noChangeArrowheads="1"/>
          </p:cNvSpPr>
          <p:nvPr userDrawn="1"/>
        </p:nvSpPr>
        <p:spPr bwMode="auto">
          <a:xfrm>
            <a:off x="-6324600" y="6096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endParaRPr lang="zh-CN" altLang="en-US" sz="2400">
              <a:ea typeface="微软雅黑" panose="020B0503020204020204" pitchFamily="34" charset="-122"/>
            </a:endParaRPr>
          </a:p>
        </p:txBody>
      </p:sp>
      <p:sp>
        <p:nvSpPr>
          <p:cNvPr id="1027" name="TextBox 3"/>
          <p:cNvSpPr txBox="1">
            <a:spLocks noChangeArrowheads="1"/>
          </p:cNvSpPr>
          <p:nvPr userDrawn="1"/>
        </p:nvSpPr>
        <p:spPr bwMode="auto">
          <a:xfrm>
            <a:off x="2081214" y="2679700"/>
            <a:ext cx="5502275" cy="179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algn="l" eaLnBrk="1" hangingPunct="1"/>
            <a:endParaRPr lang="zh-CN" altLang="en-US" sz="1800">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cs typeface="+mj-cs"/>
        </a:defRPr>
      </a:lvl1pPr>
      <a:lvl2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2pPr>
      <a:lvl3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3pPr>
      <a:lvl4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4pPr>
      <a:lvl5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5pPr>
      <a:lvl6pPr marL="4572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9144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13716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18288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png"/><Relationship Id="rId2" Type="http://schemas.microsoft.com/office/2007/relationships/hdphoto" Target="../media/hdphoto1.wdp"/><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9" Type="http://schemas.openxmlformats.org/officeDocument/2006/relationships/hyperlink" Target="&#36164;&#28304;&#20998;&#20139;/ISDA.pdf" TargetMode="External"/><Relationship Id="rId8" Type="http://schemas.openxmlformats.org/officeDocument/2006/relationships/hyperlink" Target="&#26376;&#24230;&#35752;&#35770;/3-&#38382;&#39064;&#21450;&#26041;&#27861;&#35752;&#35770;.pptx" TargetMode="External"/><Relationship Id="rId7" Type="http://schemas.openxmlformats.org/officeDocument/2006/relationships/hyperlink" Target="&#26376;&#24230;&#35752;&#35770;/2-CPDP&#30456;&#20851;&#25991;&#29486;&#31616;&#36848;.ppt" TargetMode="External"/><Relationship Id="rId6" Type="http://schemas.openxmlformats.org/officeDocument/2006/relationships/hyperlink" Target="&#26376;&#24230;&#35752;&#35770;/1-TL&#30456;&#20851;&#25991;&#29486;&#31616;&#36848;.ppt" TargetMode="Externa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2" Type="http://schemas.openxmlformats.org/officeDocument/2006/relationships/slideLayout" Target="../slideLayouts/slideLayout2.xml"/><Relationship Id="rId11" Type="http://schemas.openxmlformats.org/officeDocument/2006/relationships/hyperlink" Target="&#36164;&#28304;&#20998;&#20139;/TCA+.pdf" TargetMode="External"/><Relationship Id="rId10" Type="http://schemas.openxmlformats.org/officeDocument/2006/relationships/hyperlink" Target="&#36164;&#28304;&#20998;&#20139;/KMM-MCW.pdf" TargetMode="External"/><Relationship Id="rId1"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muchong.com/" TargetMode="External"/><Relationship Id="rId3" Type="http://schemas.openxmlformats.org/officeDocument/2006/relationships/hyperlink" Target="http://www.wikicfp.com/cfp/" TargetMode="External"/><Relationship Id="rId2" Type="http://schemas.openxmlformats.org/officeDocument/2006/relationships/hyperlink" Target="http://dblp.uni-trier.de/db/conf/aaai/aaai2017" TargetMode="External"/><Relationship Id="rId1" Type="http://schemas.openxmlformats.org/officeDocument/2006/relationships/hyperlink" Target="&#36164;&#28304;&#20998;&#20139;/CCF&#30446;&#24405;.pdf" TargetMode="Externa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任意多边形 14"/>
          <p:cNvSpPr/>
          <p:nvPr/>
        </p:nvSpPr>
        <p:spPr>
          <a:xfrm>
            <a:off x="2" y="2842036"/>
            <a:ext cx="9143999" cy="2051818"/>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gradFill>
            <a:gsLst>
              <a:gs pos="0">
                <a:srgbClr val="0154A1">
                  <a:alpha val="80000"/>
                </a:srgbClr>
              </a:gs>
              <a:gs pos="100000">
                <a:srgbClr val="342275">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任意多边形 21"/>
          <p:cNvSpPr/>
          <p:nvPr/>
        </p:nvSpPr>
        <p:spPr>
          <a:xfrm>
            <a:off x="-1" y="3489876"/>
            <a:ext cx="9143999" cy="3478011"/>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gradFill flip="none" rotWithShape="1">
            <a:gsLst>
              <a:gs pos="17000">
                <a:schemeClr val="bg1"/>
              </a:gs>
              <a:gs pos="100000">
                <a:srgbClr val="DFDFDF">
                  <a:lumMod val="52000"/>
                  <a:lumOff val="48000"/>
                </a:srgbClr>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ea typeface="微软雅黑" panose="020B0503020204020204" pitchFamily="34"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80307" y="106349"/>
            <a:ext cx="1417044" cy="1417044"/>
          </a:xfrm>
          <a:prstGeom prst="rect">
            <a:avLst/>
          </a:prstGeom>
        </p:spPr>
      </p:pic>
      <p:sp>
        <p:nvSpPr>
          <p:cNvPr id="2" name="矩形 1"/>
          <p:cNvSpPr/>
          <p:nvPr/>
        </p:nvSpPr>
        <p:spPr>
          <a:xfrm>
            <a:off x="69850" y="2171233"/>
            <a:ext cx="9004299" cy="1107996"/>
          </a:xfrm>
          <a:prstGeom prst="rect">
            <a:avLst/>
          </a:prstGeom>
        </p:spPr>
        <p:txBody>
          <a:bodyPr wrap="square">
            <a:spAutoFit/>
          </a:bodyPr>
          <a:lstStyle/>
          <a:p>
            <a:pPr algn="ctr"/>
            <a:r>
              <a:rPr lang="zh-CN" altLang="en-US" sz="6600" dirty="0"/>
              <a:t>论文学习分享</a:t>
            </a:r>
            <a:endParaRPr lang="zh-CN" altLang="en-US" sz="6600" dirty="0"/>
          </a:p>
        </p:txBody>
      </p:sp>
      <p:sp>
        <p:nvSpPr>
          <p:cNvPr id="6" name="矩形 5"/>
          <p:cNvSpPr/>
          <p:nvPr/>
        </p:nvSpPr>
        <p:spPr>
          <a:xfrm>
            <a:off x="3811524" y="3489876"/>
            <a:ext cx="1144524" cy="461665"/>
          </a:xfrm>
          <a:prstGeom prst="rect">
            <a:avLst/>
          </a:prstGeom>
        </p:spPr>
        <p:txBody>
          <a:bodyPr wrap="square">
            <a:spAutoFit/>
          </a:bodyPr>
          <a:lstStyle/>
          <a:p>
            <a:r>
              <a:rPr lang="zh-CN" altLang="en-US" dirty="0"/>
              <a:t>邱少健</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0154A1"/>
                </a:solidFill>
              </a:rPr>
              <a:t>迁移学习</a:t>
            </a:r>
            <a:r>
              <a:rPr lang="en-US" altLang="zh-CN" b="1" dirty="0">
                <a:solidFill>
                  <a:srgbClr val="0154A1"/>
                </a:solidFill>
              </a:rPr>
              <a:t>——</a:t>
            </a:r>
            <a:r>
              <a:rPr lang="zh-CN" altLang="en-US" b="1" dirty="0">
                <a:solidFill>
                  <a:srgbClr val="0154A1"/>
                </a:solidFill>
              </a:rPr>
              <a:t>计算机视觉应用场景</a:t>
            </a:r>
            <a:endParaRPr lang="zh-CN" altLang="en-US" b="1" dirty="0">
              <a:solidFill>
                <a:srgbClr val="0154A1"/>
              </a:solidFill>
            </a:endParaRPr>
          </a:p>
        </p:txBody>
      </p:sp>
      <p:sp>
        <p:nvSpPr>
          <p:cNvPr id="4" name="文本框 3"/>
          <p:cNvSpPr txBox="1"/>
          <p:nvPr/>
        </p:nvSpPr>
        <p:spPr>
          <a:xfrm>
            <a:off x="1226916" y="6643868"/>
            <a:ext cx="914400" cy="914400"/>
          </a:xfrm>
          <a:prstGeom prst="rect">
            <a:avLst/>
          </a:prstGeom>
          <a:noFill/>
        </p:spPr>
        <p:txBody>
          <a:bodyPr wrap="none" rtlCol="0">
            <a:noAutofit/>
          </a:bodyPr>
          <a:lstStyle/>
          <a:p>
            <a:pPr algn="l"/>
            <a:endParaRPr kumimoji="1" lang="zh-CN" altLang="en-US" sz="18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7072132" y="6551271"/>
            <a:ext cx="914400" cy="914400"/>
          </a:xfrm>
          <a:prstGeom prst="rect">
            <a:avLst/>
          </a:prstGeom>
          <a:noFill/>
        </p:spPr>
        <p:txBody>
          <a:bodyPr wrap="none" rtlCol="0">
            <a:noAutofit/>
          </a:bodyPr>
          <a:lstStyle/>
          <a:p>
            <a:pPr algn="l"/>
            <a:endParaRPr kumimoji="1" lang="zh-CN" altLang="en-US" sz="1800" dirty="0">
              <a:latin typeface="微软雅黑" panose="020B0503020204020204" pitchFamily="34" charset="-122"/>
              <a:ea typeface="微软雅黑" panose="020B0503020204020204" pitchFamily="34" charset="-122"/>
            </a:endParaRPr>
          </a:p>
        </p:txBody>
      </p:sp>
      <p:sp>
        <p:nvSpPr>
          <p:cNvPr id="7" name="矩形 6"/>
          <p:cNvSpPr/>
          <p:nvPr/>
        </p:nvSpPr>
        <p:spPr>
          <a:xfrm>
            <a:off x="151638" y="825688"/>
            <a:ext cx="8731758" cy="2800767"/>
          </a:xfrm>
          <a:prstGeom prst="rect">
            <a:avLst/>
          </a:prstGeom>
        </p:spPr>
        <p:txBody>
          <a:bodyPr wrap="square">
            <a:spAutoFit/>
          </a:bodyPr>
          <a:lstStyle/>
          <a:p>
            <a:pPr algn="just"/>
            <a:r>
              <a:rPr lang="zh-CN" altLang="en-US" sz="1600" dirty="0"/>
              <a:t>       计算机视觉中常常遇到用于模型训练的标注数据（辅助领域）与用于模型预测的无标数据（目标领域）具有截然不同的数据属性和统计分布，这是因为视觉场景中通常具有可变的甚至不可控的光照、朝向、遮挡、模糊等条件。典型应用包括：</a:t>
            </a:r>
            <a:endParaRPr lang="en-US" altLang="zh-CN" sz="1600" dirty="0"/>
          </a:p>
          <a:p>
            <a:pPr algn="just"/>
            <a:r>
              <a:rPr lang="zh-CN" altLang="en-US" sz="1600" dirty="0"/>
              <a:t>（</a:t>
            </a:r>
            <a:r>
              <a:rPr lang="en-US" altLang="zh-CN" sz="1600" dirty="0"/>
              <a:t>1</a:t>
            </a:r>
            <a:r>
              <a:rPr lang="zh-CN" altLang="en-US" sz="1600" dirty="0"/>
              <a:t>）识别手机拍摄图片中的对象（如即拍即搜式商品识别），由于收集手机图片标注数据代价很高，如何从已标注好的公共数据源（</a:t>
            </a:r>
            <a:r>
              <a:rPr lang="en-US" altLang="zh-CN" sz="1600" dirty="0"/>
              <a:t>Amazon</a:t>
            </a:r>
            <a:r>
              <a:rPr lang="zh-CN" altLang="en-US" sz="1600" dirty="0"/>
              <a:t>，</a:t>
            </a:r>
            <a:r>
              <a:rPr lang="en-US" altLang="zh-CN" sz="1600" dirty="0"/>
              <a:t>PASCAL VOC</a:t>
            </a:r>
            <a:r>
              <a:rPr lang="zh-CN" altLang="en-US" sz="1600" dirty="0"/>
              <a:t>等）训练识别模型、并迁移到手机图片识别上。</a:t>
            </a:r>
            <a:endParaRPr lang="en-US" altLang="zh-CN" sz="1600" dirty="0"/>
          </a:p>
          <a:p>
            <a:pPr algn="just"/>
            <a:r>
              <a:rPr lang="zh-CN" altLang="en-US" sz="1600" dirty="0"/>
              <a:t>（</a:t>
            </a:r>
            <a:r>
              <a:rPr lang="en-US" altLang="zh-CN" sz="1600" dirty="0"/>
              <a:t>2</a:t>
            </a:r>
            <a:r>
              <a:rPr lang="zh-CN" altLang="en-US" sz="1600" dirty="0"/>
              <a:t>）对个人多媒体库（照片、视频等）进行自动分类管理、但为了保证用户体验不能过多要求用户手动标注（如</a:t>
            </a:r>
            <a:r>
              <a:rPr lang="en-US" altLang="zh-CN" sz="1600" dirty="0"/>
              <a:t>Google Picasa</a:t>
            </a:r>
            <a:r>
              <a:rPr lang="zh-CN" altLang="en-US" sz="1600" dirty="0"/>
              <a:t>），如何使用 </a:t>
            </a:r>
            <a:r>
              <a:rPr lang="en-US" altLang="zh-CN" sz="1600" dirty="0"/>
              <a:t>Flickr </a:t>
            </a:r>
            <a:r>
              <a:rPr lang="zh-CN" altLang="en-US" sz="1600" dirty="0"/>
              <a:t>和 </a:t>
            </a:r>
            <a:r>
              <a:rPr lang="en-US" altLang="zh-CN" sz="1600" dirty="0"/>
              <a:t>YouTube </a:t>
            </a:r>
            <a:r>
              <a:rPr lang="zh-CN" altLang="en-US" sz="1600" dirty="0"/>
              <a:t>等公共数据源上的大量弱标注数据训练准确的分类模型、并迁移到个人媒体任务上。</a:t>
            </a:r>
            <a:endParaRPr lang="en-US" altLang="zh-CN" sz="1600" dirty="0"/>
          </a:p>
          <a:p>
            <a:pPr algn="just"/>
            <a:r>
              <a:rPr lang="zh-CN" altLang="en-US" sz="1600" dirty="0"/>
              <a:t>（</a:t>
            </a:r>
            <a:r>
              <a:rPr lang="en-US" altLang="zh-CN" sz="1600" dirty="0"/>
              <a:t>3</a:t>
            </a:r>
            <a:r>
              <a:rPr lang="zh-CN" altLang="en-US" sz="1600" dirty="0"/>
              <a:t>）如何在不同视觉场景、领域之间迁移和复用图像的形状、轮廓、图形、随机场、视觉动态等知识结构。</a:t>
            </a:r>
            <a:endParaRPr lang="zh-CN" altLang="en-US" sz="1600" dirty="0"/>
          </a:p>
        </p:txBody>
      </p:sp>
      <p:pic>
        <p:nvPicPr>
          <p:cNvPr id="3" name="图片 2"/>
          <p:cNvPicPr>
            <a:picLocks noChangeAspect="1"/>
          </p:cNvPicPr>
          <p:nvPr/>
        </p:nvPicPr>
        <p:blipFill>
          <a:blip r:embed="rId1"/>
          <a:stretch>
            <a:fillRect/>
          </a:stretch>
        </p:blipFill>
        <p:spPr>
          <a:xfrm>
            <a:off x="1626338" y="3313807"/>
            <a:ext cx="5280199" cy="333920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0154A1"/>
                </a:solidFill>
              </a:rPr>
              <a:t>跨软件缺陷预测</a:t>
            </a:r>
            <a:r>
              <a:rPr lang="en-US" altLang="zh-CN" b="1" dirty="0">
                <a:solidFill>
                  <a:srgbClr val="0154A1"/>
                </a:solidFill>
              </a:rPr>
              <a:t>——KMM-MCW</a:t>
            </a:r>
            <a:r>
              <a:rPr lang="zh-CN" altLang="en-US" b="1" dirty="0">
                <a:solidFill>
                  <a:srgbClr val="0154A1"/>
                </a:solidFill>
              </a:rPr>
              <a:t>（解决负迁移）</a:t>
            </a:r>
            <a:endParaRPr lang="zh-CN" altLang="en-US" b="1" dirty="0">
              <a:solidFill>
                <a:srgbClr val="0154A1"/>
              </a:solidFill>
            </a:endParaRPr>
          </a:p>
        </p:txBody>
      </p:sp>
      <p:sp>
        <p:nvSpPr>
          <p:cNvPr id="4" name="文本框 3"/>
          <p:cNvSpPr txBox="1"/>
          <p:nvPr/>
        </p:nvSpPr>
        <p:spPr>
          <a:xfrm>
            <a:off x="1226916" y="6643868"/>
            <a:ext cx="914400" cy="914400"/>
          </a:xfrm>
          <a:prstGeom prst="rect">
            <a:avLst/>
          </a:prstGeom>
          <a:noFill/>
        </p:spPr>
        <p:txBody>
          <a:bodyPr wrap="none" rtlCol="0">
            <a:noAutofit/>
          </a:bodyPr>
          <a:lstStyle/>
          <a:p>
            <a:pPr algn="l"/>
            <a:endParaRPr kumimoji="1" lang="zh-CN" altLang="en-US" sz="18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7072132" y="6551271"/>
            <a:ext cx="914400" cy="914400"/>
          </a:xfrm>
          <a:prstGeom prst="rect">
            <a:avLst/>
          </a:prstGeom>
          <a:noFill/>
        </p:spPr>
        <p:txBody>
          <a:bodyPr wrap="none" rtlCol="0">
            <a:noAutofit/>
          </a:bodyPr>
          <a:lstStyle/>
          <a:p>
            <a:pPr algn="l"/>
            <a:endParaRPr kumimoji="1" lang="zh-CN" altLang="en-US" sz="1800" dirty="0">
              <a:latin typeface="微软雅黑" panose="020B0503020204020204" pitchFamily="34" charset="-122"/>
              <a:ea typeface="微软雅黑" panose="020B0503020204020204" pitchFamily="34" charset="-122"/>
            </a:endParaRPr>
          </a:p>
        </p:txBody>
      </p:sp>
      <p:sp>
        <p:nvSpPr>
          <p:cNvPr id="9" name="文本框 8"/>
          <p:cNvSpPr txBox="1"/>
          <p:nvPr/>
        </p:nvSpPr>
        <p:spPr>
          <a:xfrm>
            <a:off x="184149" y="987374"/>
            <a:ext cx="8432800" cy="857823"/>
          </a:xfrm>
          <a:prstGeom prst="rect">
            <a:avLst/>
          </a:prstGeom>
          <a:noFill/>
        </p:spPr>
        <p:txBody>
          <a:bodyPr wrap="square" rtlCol="0">
            <a:noAutofit/>
          </a:bodyPr>
          <a:lstStyle/>
          <a:p>
            <a:pPr algn="just"/>
            <a:r>
              <a:rPr lang="en-US" altLang="zh-CN" sz="1600" dirty="0"/>
              <a:t>Cross-project defect prediction (CPDP) can be considered as a special application of transfer learning that </a:t>
            </a:r>
            <a:r>
              <a:rPr lang="en-US" altLang="zh-CN" sz="1600" dirty="0">
                <a:solidFill>
                  <a:srgbClr val="2724FF"/>
                </a:solidFill>
              </a:rPr>
              <a:t>extract shared defect prediction knowledge from an auxiliary project to solve defect prediction problems in a target project</a:t>
            </a:r>
            <a:r>
              <a:rPr lang="en-US" altLang="zh-CN" sz="1600" dirty="0"/>
              <a:t>, which is lack of labelled data.</a:t>
            </a:r>
            <a:endParaRPr lang="en-US" altLang="zh-CN" sz="1600" b="1" dirty="0"/>
          </a:p>
        </p:txBody>
      </p:sp>
      <p:pic>
        <p:nvPicPr>
          <p:cNvPr id="3" name="图片 2"/>
          <p:cNvPicPr>
            <a:picLocks noChangeAspect="1"/>
          </p:cNvPicPr>
          <p:nvPr/>
        </p:nvPicPr>
        <p:blipFill>
          <a:blip r:embed="rId1"/>
          <a:stretch>
            <a:fillRect/>
          </a:stretch>
        </p:blipFill>
        <p:spPr>
          <a:xfrm>
            <a:off x="120396" y="1908271"/>
            <a:ext cx="4146042" cy="2336261"/>
          </a:xfrm>
          <a:prstGeom prst="rect">
            <a:avLst/>
          </a:prstGeom>
        </p:spPr>
      </p:pic>
      <p:pic>
        <p:nvPicPr>
          <p:cNvPr id="8" name="图片 7"/>
          <p:cNvPicPr>
            <a:picLocks noChangeAspect="1"/>
          </p:cNvPicPr>
          <p:nvPr/>
        </p:nvPicPr>
        <p:blipFill>
          <a:blip r:embed="rId2"/>
          <a:stretch>
            <a:fillRect/>
          </a:stretch>
        </p:blipFill>
        <p:spPr>
          <a:xfrm>
            <a:off x="4400549" y="2157709"/>
            <a:ext cx="4667218" cy="4081050"/>
          </a:xfrm>
          <a:prstGeom prst="rect">
            <a:avLst/>
          </a:prstGeom>
        </p:spPr>
      </p:pic>
      <p:sp>
        <p:nvSpPr>
          <p:cNvPr id="11" name="文本框 10"/>
          <p:cNvSpPr txBox="1"/>
          <p:nvPr/>
        </p:nvSpPr>
        <p:spPr>
          <a:xfrm>
            <a:off x="597409" y="4728156"/>
            <a:ext cx="3669029" cy="1432088"/>
          </a:xfrm>
          <a:prstGeom prst="rect">
            <a:avLst/>
          </a:prstGeom>
          <a:noFill/>
        </p:spPr>
        <p:txBody>
          <a:bodyPr wrap="none" rtlCol="0">
            <a:noAutofit/>
          </a:bodyPr>
          <a:lstStyle/>
          <a:p>
            <a:pPr algn="l"/>
            <a:r>
              <a:rPr kumimoji="1" lang="en-US" altLang="zh-CN" sz="1800" dirty="0">
                <a:latin typeface="微软雅黑" panose="020B0503020204020204" pitchFamily="34" charset="-122"/>
                <a:ea typeface="微软雅黑" panose="020B0503020204020204" pitchFamily="34" charset="-122"/>
              </a:rPr>
              <a:t>2017</a:t>
            </a:r>
            <a:r>
              <a:rPr kumimoji="1" lang="zh-CN" altLang="en-US" sz="1800" dirty="0">
                <a:latin typeface="微软雅黑" panose="020B0503020204020204" pitchFamily="34" charset="-122"/>
                <a:ea typeface="微软雅黑" panose="020B0503020204020204" pitchFamily="34" charset="-122"/>
              </a:rPr>
              <a:t>年</a:t>
            </a:r>
            <a:r>
              <a:rPr kumimoji="1" lang="en-US" altLang="zh-CN" sz="1800" dirty="0">
                <a:latin typeface="微软雅黑" panose="020B0503020204020204" pitchFamily="34" charset="-122"/>
                <a:ea typeface="微软雅黑" panose="020B0503020204020204" pitchFamily="34" charset="-122"/>
              </a:rPr>
              <a:t>5</a:t>
            </a:r>
            <a:r>
              <a:rPr kumimoji="1" lang="zh-CN" altLang="en-US" sz="1800" dirty="0">
                <a:latin typeface="微软雅黑" panose="020B0503020204020204" pitchFamily="34" charset="-122"/>
                <a:ea typeface="微软雅黑" panose="020B0503020204020204" pitchFamily="34" charset="-122"/>
              </a:rPr>
              <a:t>月投稿</a:t>
            </a:r>
            <a:endParaRPr kumimoji="1" lang="en-US" altLang="zh-CN" sz="1800" dirty="0">
              <a:latin typeface="微软雅黑" panose="020B0503020204020204" pitchFamily="34" charset="-122"/>
              <a:ea typeface="微软雅黑" panose="020B0503020204020204" pitchFamily="34" charset="-122"/>
            </a:endParaRPr>
          </a:p>
          <a:p>
            <a:pPr algn="l"/>
            <a:r>
              <a:rPr kumimoji="1" lang="en-US" altLang="zh-CN" sz="1800" dirty="0">
                <a:latin typeface="微软雅黑" panose="020B0503020204020204" pitchFamily="34" charset="-122"/>
                <a:ea typeface="微软雅黑" panose="020B0503020204020204" pitchFamily="34" charset="-122"/>
              </a:rPr>
              <a:t>2018</a:t>
            </a:r>
            <a:r>
              <a:rPr kumimoji="1" lang="zh-CN" altLang="en-US" sz="1800" dirty="0">
                <a:latin typeface="微软雅黑" panose="020B0503020204020204" pitchFamily="34" charset="-122"/>
                <a:ea typeface="微软雅黑" panose="020B0503020204020204" pitchFamily="34" charset="-122"/>
              </a:rPr>
              <a:t>年</a:t>
            </a:r>
            <a:r>
              <a:rPr kumimoji="1" lang="en-US" altLang="zh-CN" sz="1800" dirty="0">
                <a:latin typeface="微软雅黑" panose="020B0503020204020204" pitchFamily="34" charset="-122"/>
                <a:ea typeface="微软雅黑" panose="020B0503020204020204" pitchFamily="34" charset="-122"/>
              </a:rPr>
              <a:t>1</a:t>
            </a:r>
            <a:r>
              <a:rPr kumimoji="1" lang="zh-CN" altLang="en-US" sz="1800" dirty="0">
                <a:latin typeface="微软雅黑" panose="020B0503020204020204" pitchFamily="34" charset="-122"/>
                <a:ea typeface="微软雅黑" panose="020B0503020204020204" pitchFamily="34" charset="-122"/>
              </a:rPr>
              <a:t>月大修（修改意见）</a:t>
            </a:r>
            <a:endParaRPr kumimoji="1" lang="en-US" altLang="zh-CN" sz="1800" dirty="0">
              <a:latin typeface="微软雅黑" panose="020B0503020204020204" pitchFamily="34" charset="-122"/>
              <a:ea typeface="微软雅黑" panose="020B0503020204020204" pitchFamily="34" charset="-122"/>
            </a:endParaRPr>
          </a:p>
          <a:p>
            <a:pPr algn="l"/>
            <a:r>
              <a:rPr kumimoji="1" lang="en-US" altLang="zh-CN" sz="1800" dirty="0">
                <a:latin typeface="微软雅黑" panose="020B0503020204020204" pitchFamily="34" charset="-122"/>
                <a:ea typeface="微软雅黑" panose="020B0503020204020204" pitchFamily="34" charset="-122"/>
              </a:rPr>
              <a:t>2018</a:t>
            </a:r>
            <a:r>
              <a:rPr kumimoji="1" lang="zh-CN" altLang="en-US" sz="1800" dirty="0">
                <a:latin typeface="微软雅黑" panose="020B0503020204020204" pitchFamily="34" charset="-122"/>
                <a:ea typeface="微软雅黑" panose="020B0503020204020204" pitchFamily="34" charset="-122"/>
              </a:rPr>
              <a:t>年</a:t>
            </a:r>
            <a:r>
              <a:rPr kumimoji="1" lang="en-US" altLang="zh-CN" sz="1800" dirty="0">
                <a:latin typeface="微软雅黑" panose="020B0503020204020204" pitchFamily="34" charset="-122"/>
                <a:ea typeface="微软雅黑" panose="020B0503020204020204" pitchFamily="34" charset="-122"/>
              </a:rPr>
              <a:t>3</a:t>
            </a:r>
            <a:r>
              <a:rPr kumimoji="1" lang="zh-CN" altLang="en-US" sz="1800" dirty="0">
                <a:latin typeface="微软雅黑" panose="020B0503020204020204" pitchFamily="34" charset="-122"/>
                <a:ea typeface="微软雅黑" panose="020B0503020204020204" pitchFamily="34" charset="-122"/>
              </a:rPr>
              <a:t>月投修改稿（修改内容）</a:t>
            </a:r>
            <a:endParaRPr kumimoji="1" lang="en-US" altLang="zh-CN" sz="1800" dirty="0">
              <a:latin typeface="微软雅黑" panose="020B0503020204020204" pitchFamily="34" charset="-122"/>
              <a:ea typeface="微软雅黑" panose="020B0503020204020204" pitchFamily="34" charset="-122"/>
            </a:endParaRPr>
          </a:p>
          <a:p>
            <a:pPr algn="l"/>
            <a:r>
              <a:rPr kumimoji="1" lang="en-US" altLang="zh-CN" sz="1800" dirty="0">
                <a:latin typeface="微软雅黑" panose="020B0503020204020204" pitchFamily="34" charset="-122"/>
                <a:ea typeface="微软雅黑" panose="020B0503020204020204" pitchFamily="34" charset="-122"/>
              </a:rPr>
              <a:t>2018</a:t>
            </a:r>
            <a:r>
              <a:rPr kumimoji="1" lang="zh-CN" altLang="en-US" sz="1800" dirty="0">
                <a:latin typeface="微软雅黑" panose="020B0503020204020204" pitchFamily="34" charset="-122"/>
                <a:ea typeface="微软雅黑" panose="020B0503020204020204" pitchFamily="34" charset="-122"/>
              </a:rPr>
              <a:t>年</a:t>
            </a:r>
            <a:r>
              <a:rPr kumimoji="1" lang="en-US" altLang="zh-CN" sz="1800" dirty="0">
                <a:latin typeface="微软雅黑" panose="020B0503020204020204" pitchFamily="34" charset="-122"/>
                <a:ea typeface="微软雅黑" panose="020B0503020204020204" pitchFamily="34" charset="-122"/>
              </a:rPr>
              <a:t>4</a:t>
            </a:r>
            <a:r>
              <a:rPr kumimoji="1" lang="zh-CN" altLang="en-US" sz="1800" dirty="0">
                <a:latin typeface="微软雅黑" panose="020B0503020204020204" pitchFamily="34" charset="-122"/>
                <a:ea typeface="微软雅黑" panose="020B0503020204020204" pitchFamily="34" charset="-122"/>
              </a:rPr>
              <a:t>月接收</a:t>
            </a:r>
            <a:endParaRPr kumimoji="1" lang="en-US" altLang="zh-CN" sz="18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0154A1"/>
                </a:solidFill>
              </a:rPr>
              <a:t>跨软件缺陷预测</a:t>
            </a:r>
            <a:r>
              <a:rPr lang="en-US" altLang="zh-CN" b="1" dirty="0">
                <a:solidFill>
                  <a:srgbClr val="0154A1"/>
                </a:solidFill>
              </a:rPr>
              <a:t>——JDM</a:t>
            </a:r>
            <a:r>
              <a:rPr lang="zh-CN" altLang="en-US" b="1" dirty="0">
                <a:solidFill>
                  <a:srgbClr val="0154A1"/>
                </a:solidFill>
              </a:rPr>
              <a:t>（解决欠适配）</a:t>
            </a:r>
            <a:endParaRPr lang="zh-CN" altLang="en-US" b="1" dirty="0">
              <a:solidFill>
                <a:srgbClr val="0154A1"/>
              </a:solidFill>
            </a:endParaRPr>
          </a:p>
        </p:txBody>
      </p:sp>
      <p:sp>
        <p:nvSpPr>
          <p:cNvPr id="9" name="文本框 8"/>
          <p:cNvSpPr txBox="1"/>
          <p:nvPr/>
        </p:nvSpPr>
        <p:spPr>
          <a:xfrm>
            <a:off x="526315" y="993022"/>
            <a:ext cx="7966220" cy="857823"/>
          </a:xfrm>
          <a:prstGeom prst="rect">
            <a:avLst/>
          </a:prstGeom>
          <a:noFill/>
        </p:spPr>
        <p:txBody>
          <a:bodyPr wrap="square" rtlCol="0">
            <a:noAutofit/>
          </a:bodyPr>
          <a:lstStyle/>
          <a:p>
            <a:pPr algn="just"/>
            <a:r>
              <a:rPr lang="en-US" altLang="zh-CN" sz="2000" dirty="0"/>
              <a:t>A joint distribution matching model for distribution-adaptation-based cross-project defect prediction</a:t>
            </a:r>
            <a:endParaRPr lang="en-US" altLang="zh-CN" sz="2000" b="1" dirty="0"/>
          </a:p>
        </p:txBody>
      </p:sp>
      <p:pic>
        <p:nvPicPr>
          <p:cNvPr id="6" name="图片 5"/>
          <p:cNvPicPr>
            <a:picLocks noChangeAspect="1"/>
          </p:cNvPicPr>
          <p:nvPr/>
        </p:nvPicPr>
        <p:blipFill>
          <a:blip r:embed="rId1"/>
          <a:stretch>
            <a:fillRect/>
          </a:stretch>
        </p:blipFill>
        <p:spPr>
          <a:xfrm>
            <a:off x="349028" y="2139421"/>
            <a:ext cx="3621152" cy="2375904"/>
          </a:xfrm>
          <a:prstGeom prst="rect">
            <a:avLst/>
          </a:prstGeom>
        </p:spPr>
      </p:pic>
      <p:pic>
        <p:nvPicPr>
          <p:cNvPr id="7" name="图片 6"/>
          <p:cNvPicPr>
            <a:picLocks noChangeAspect="1"/>
          </p:cNvPicPr>
          <p:nvPr/>
        </p:nvPicPr>
        <p:blipFill>
          <a:blip r:embed="rId2"/>
          <a:stretch>
            <a:fillRect/>
          </a:stretch>
        </p:blipFill>
        <p:spPr>
          <a:xfrm>
            <a:off x="4284724" y="1826909"/>
            <a:ext cx="4050539" cy="790566"/>
          </a:xfrm>
          <a:prstGeom prst="rect">
            <a:avLst/>
          </a:prstGeom>
        </p:spPr>
      </p:pic>
      <p:pic>
        <p:nvPicPr>
          <p:cNvPr id="10" name="图片 9"/>
          <p:cNvPicPr>
            <a:picLocks noChangeAspect="1"/>
          </p:cNvPicPr>
          <p:nvPr/>
        </p:nvPicPr>
        <p:blipFill>
          <a:blip r:embed="rId3"/>
          <a:stretch>
            <a:fillRect/>
          </a:stretch>
        </p:blipFill>
        <p:spPr>
          <a:xfrm>
            <a:off x="4127450" y="2684732"/>
            <a:ext cx="4365085" cy="1791386"/>
          </a:xfrm>
          <a:prstGeom prst="rect">
            <a:avLst/>
          </a:prstGeom>
        </p:spPr>
      </p:pic>
      <p:pic>
        <p:nvPicPr>
          <p:cNvPr id="11" name="图片 10"/>
          <p:cNvPicPr>
            <a:picLocks noChangeAspect="1"/>
          </p:cNvPicPr>
          <p:nvPr/>
        </p:nvPicPr>
        <p:blipFill>
          <a:blip r:embed="rId4"/>
          <a:stretch>
            <a:fillRect/>
          </a:stretch>
        </p:blipFill>
        <p:spPr>
          <a:xfrm>
            <a:off x="4379338" y="4674340"/>
            <a:ext cx="3861308" cy="1738599"/>
          </a:xfrm>
          <a:prstGeom prst="rect">
            <a:avLst/>
          </a:prstGeom>
        </p:spPr>
      </p:pic>
      <p:sp>
        <p:nvSpPr>
          <p:cNvPr id="12" name="文本框 11"/>
          <p:cNvSpPr txBox="1"/>
          <p:nvPr/>
        </p:nvSpPr>
        <p:spPr>
          <a:xfrm>
            <a:off x="3989545" y="2001911"/>
            <a:ext cx="355978" cy="516432"/>
          </a:xfrm>
          <a:prstGeom prst="rect">
            <a:avLst/>
          </a:prstGeom>
          <a:noFill/>
        </p:spPr>
        <p:txBody>
          <a:bodyPr wrap="none" rtlCol="0">
            <a:noAutofit/>
          </a:bodyPr>
          <a:lstStyle/>
          <a:p>
            <a:pPr algn="l"/>
            <a:r>
              <a:rPr kumimoji="1" lang="zh-CN" altLang="en-US" sz="1800">
                <a:latin typeface="微软雅黑" panose="020B0503020204020204" pitchFamily="34" charset="-122"/>
                <a:ea typeface="微软雅黑" panose="020B0503020204020204" pitchFamily="34" charset="-122"/>
              </a:rPr>
              <a:t>①</a:t>
            </a:r>
            <a:endParaRPr kumimoji="1" lang="zh-CN" altLang="en-US" sz="1800"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3928746" y="2902322"/>
            <a:ext cx="355978" cy="516432"/>
          </a:xfrm>
          <a:prstGeom prst="rect">
            <a:avLst/>
          </a:prstGeom>
          <a:noFill/>
        </p:spPr>
        <p:txBody>
          <a:bodyPr wrap="none" rtlCol="0">
            <a:noAutofit/>
          </a:bodyPr>
          <a:lstStyle/>
          <a:p>
            <a:pPr algn="l"/>
            <a:r>
              <a:rPr kumimoji="1" lang="zh-CN" altLang="en-US" sz="1800">
                <a:latin typeface="微软雅黑" panose="020B0503020204020204" pitchFamily="34" charset="-122"/>
                <a:ea typeface="微软雅黑" panose="020B0503020204020204" pitchFamily="34" charset="-122"/>
              </a:rPr>
              <a:t>②</a:t>
            </a:r>
            <a:endParaRPr kumimoji="1" lang="zh-CN" altLang="en-US" sz="1800"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4508763" y="4697261"/>
            <a:ext cx="355978" cy="516432"/>
          </a:xfrm>
          <a:prstGeom prst="rect">
            <a:avLst/>
          </a:prstGeom>
          <a:noFill/>
        </p:spPr>
        <p:txBody>
          <a:bodyPr wrap="none" rtlCol="0">
            <a:noAutofit/>
          </a:bodyPr>
          <a:lstStyle/>
          <a:p>
            <a:pPr algn="l"/>
            <a:r>
              <a:rPr kumimoji="1" lang="zh-CN" altLang="en-US" sz="1800">
                <a:latin typeface="微软雅黑" panose="020B0503020204020204" pitchFamily="34" charset="-122"/>
                <a:ea typeface="微软雅黑" panose="020B0503020204020204" pitchFamily="34" charset="-122"/>
              </a:rPr>
              <a:t>③</a:t>
            </a:r>
            <a:endParaRPr kumimoji="1" lang="zh-CN" altLang="en-US" sz="1800"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583980" y="4803901"/>
            <a:ext cx="3271328" cy="1593604"/>
          </a:xfrm>
          <a:prstGeom prst="rect">
            <a:avLst/>
          </a:prstGeom>
          <a:noFill/>
        </p:spPr>
        <p:txBody>
          <a:bodyPr wrap="none" rtlCol="0">
            <a:noAutofit/>
          </a:bodyPr>
          <a:lstStyle/>
          <a:p>
            <a:pPr algn="l"/>
            <a:r>
              <a:rPr kumimoji="1" lang="en-US" altLang="zh-CN" sz="1800" dirty="0">
                <a:latin typeface="微软雅黑" panose="020B0503020204020204" pitchFamily="34" charset="-122"/>
                <a:ea typeface="微软雅黑" panose="020B0503020204020204" pitchFamily="34" charset="-122"/>
              </a:rPr>
              <a:t>2017</a:t>
            </a:r>
            <a:r>
              <a:rPr kumimoji="1" lang="zh-CN" altLang="en-US" sz="1800" dirty="0">
                <a:latin typeface="微软雅黑" panose="020B0503020204020204" pitchFamily="34" charset="-122"/>
                <a:ea typeface="微软雅黑" panose="020B0503020204020204" pitchFamily="34" charset="-122"/>
              </a:rPr>
              <a:t>年</a:t>
            </a:r>
            <a:r>
              <a:rPr kumimoji="1" lang="en-US" altLang="zh-CN" sz="1800" dirty="0">
                <a:latin typeface="微软雅黑" panose="020B0503020204020204" pitchFamily="34" charset="-122"/>
                <a:ea typeface="微软雅黑" panose="020B0503020204020204" pitchFamily="34" charset="-122"/>
              </a:rPr>
              <a:t>11</a:t>
            </a:r>
            <a:r>
              <a:rPr kumimoji="1" lang="zh-CN" altLang="en-US" sz="1800" dirty="0">
                <a:latin typeface="微软雅黑" panose="020B0503020204020204" pitchFamily="34" charset="-122"/>
                <a:ea typeface="微软雅黑" panose="020B0503020204020204" pitchFamily="34" charset="-122"/>
              </a:rPr>
              <a:t>月投稿</a:t>
            </a:r>
            <a:endParaRPr kumimoji="1" lang="en-US" altLang="zh-CN" sz="1800" dirty="0">
              <a:latin typeface="微软雅黑" panose="020B0503020204020204" pitchFamily="34" charset="-122"/>
              <a:ea typeface="微软雅黑" panose="020B0503020204020204" pitchFamily="34" charset="-122"/>
            </a:endParaRPr>
          </a:p>
          <a:p>
            <a:pPr algn="l"/>
            <a:r>
              <a:rPr kumimoji="1" lang="en-US" altLang="zh-CN" sz="1800" dirty="0">
                <a:latin typeface="微软雅黑" panose="020B0503020204020204" pitchFamily="34" charset="-122"/>
                <a:ea typeface="微软雅黑" panose="020B0503020204020204" pitchFamily="34" charset="-122"/>
              </a:rPr>
              <a:t>2018</a:t>
            </a:r>
            <a:r>
              <a:rPr kumimoji="1" lang="zh-CN" altLang="en-US" sz="1800" dirty="0">
                <a:latin typeface="微软雅黑" panose="020B0503020204020204" pitchFamily="34" charset="-122"/>
                <a:ea typeface="微软雅黑" panose="020B0503020204020204" pitchFamily="34" charset="-122"/>
              </a:rPr>
              <a:t>年</a:t>
            </a:r>
            <a:r>
              <a:rPr kumimoji="1" lang="en-US" altLang="zh-CN" sz="1800" dirty="0">
                <a:latin typeface="微软雅黑" panose="020B0503020204020204" pitchFamily="34" charset="-122"/>
                <a:ea typeface="微软雅黑" panose="020B0503020204020204" pitchFamily="34" charset="-122"/>
              </a:rPr>
              <a:t>3</a:t>
            </a:r>
            <a:r>
              <a:rPr kumimoji="1" lang="zh-CN" altLang="en-US" sz="1800" dirty="0">
                <a:latin typeface="微软雅黑" panose="020B0503020204020204" pitchFamily="34" charset="-122"/>
                <a:ea typeface="微软雅黑" panose="020B0503020204020204" pitchFamily="34" charset="-122"/>
              </a:rPr>
              <a:t>月拒稿（拒稿意见）</a:t>
            </a:r>
            <a:endParaRPr kumimoji="1" lang="en-US" altLang="zh-CN" sz="1800" dirty="0">
              <a:latin typeface="微软雅黑" panose="020B0503020204020204" pitchFamily="34" charset="-122"/>
              <a:ea typeface="微软雅黑" panose="020B0503020204020204" pitchFamily="34" charset="-122"/>
            </a:endParaRPr>
          </a:p>
          <a:p>
            <a:pPr algn="l"/>
            <a:r>
              <a:rPr kumimoji="1" lang="en-US" altLang="zh-CN" sz="1800" dirty="0">
                <a:latin typeface="微软雅黑" panose="020B0503020204020204" pitchFamily="34" charset="-122"/>
                <a:ea typeface="微软雅黑" panose="020B0503020204020204" pitchFamily="34" charset="-122"/>
              </a:rPr>
              <a:t>2018</a:t>
            </a:r>
            <a:r>
              <a:rPr kumimoji="1" lang="zh-CN" altLang="en-US" sz="1800" dirty="0">
                <a:latin typeface="微软雅黑" panose="020B0503020204020204" pitchFamily="34" charset="-122"/>
                <a:ea typeface="微软雅黑" panose="020B0503020204020204" pitchFamily="34" charset="-122"/>
              </a:rPr>
              <a:t>年</a:t>
            </a:r>
            <a:r>
              <a:rPr kumimoji="1" lang="en-US" altLang="zh-CN" sz="1800" dirty="0">
                <a:latin typeface="微软雅黑" panose="020B0503020204020204" pitchFamily="34" charset="-122"/>
                <a:ea typeface="微软雅黑" panose="020B0503020204020204" pitchFamily="34" charset="-122"/>
              </a:rPr>
              <a:t>4</a:t>
            </a:r>
            <a:r>
              <a:rPr kumimoji="1" lang="zh-CN" altLang="en-US" sz="1800" dirty="0">
                <a:latin typeface="微软雅黑" panose="020B0503020204020204" pitchFamily="34" charset="-122"/>
                <a:ea typeface="微软雅黑" panose="020B0503020204020204" pitchFamily="34" charset="-122"/>
              </a:rPr>
              <a:t>月改投</a:t>
            </a:r>
            <a:endParaRPr kumimoji="1" lang="en-US" altLang="zh-CN" sz="1800" dirty="0">
              <a:latin typeface="微软雅黑" panose="020B0503020204020204" pitchFamily="34" charset="-122"/>
              <a:ea typeface="微软雅黑" panose="020B0503020204020204" pitchFamily="34" charset="-122"/>
            </a:endParaRPr>
          </a:p>
          <a:p>
            <a:r>
              <a:rPr kumimoji="1" lang="en-US" altLang="zh-CN" sz="1800" dirty="0">
                <a:latin typeface="微软雅黑" panose="020B0503020204020204" pitchFamily="34" charset="-122"/>
                <a:ea typeface="微软雅黑" panose="020B0503020204020204" pitchFamily="34" charset="-122"/>
              </a:rPr>
              <a:t>2018</a:t>
            </a:r>
            <a:r>
              <a:rPr kumimoji="1" lang="zh-CN" altLang="en-US" sz="1800" dirty="0">
                <a:latin typeface="微软雅黑" panose="020B0503020204020204" pitchFamily="34" charset="-122"/>
                <a:ea typeface="微软雅黑" panose="020B0503020204020204" pitchFamily="34" charset="-122"/>
              </a:rPr>
              <a:t>年</a:t>
            </a:r>
            <a:r>
              <a:rPr kumimoji="1" lang="en-US" altLang="zh-CN" sz="1800" dirty="0">
                <a:latin typeface="微软雅黑" panose="020B0503020204020204" pitchFamily="34" charset="-122"/>
                <a:ea typeface="微软雅黑" panose="020B0503020204020204" pitchFamily="34" charset="-122"/>
              </a:rPr>
              <a:t>8</a:t>
            </a:r>
            <a:r>
              <a:rPr kumimoji="1" lang="zh-CN" altLang="en-US" sz="1800" dirty="0">
                <a:latin typeface="微软雅黑" panose="020B0503020204020204" pitchFamily="34" charset="-122"/>
                <a:ea typeface="微软雅黑" panose="020B0503020204020204" pitchFamily="34" charset="-122"/>
              </a:rPr>
              <a:t>投修改稿（修改内容）</a:t>
            </a:r>
            <a:endParaRPr kumimoji="1" lang="en-US" altLang="zh-CN" sz="1800" dirty="0">
              <a:latin typeface="微软雅黑" panose="020B0503020204020204" pitchFamily="34" charset="-122"/>
              <a:ea typeface="微软雅黑" panose="020B0503020204020204" pitchFamily="34" charset="-122"/>
            </a:endParaRPr>
          </a:p>
          <a:p>
            <a:r>
              <a:rPr kumimoji="1" lang="zh-CN" altLang="en-US" sz="1800" dirty="0">
                <a:latin typeface="微软雅黑" panose="020B0503020204020204" pitchFamily="34" charset="-122"/>
                <a:ea typeface="微软雅黑" panose="020B0503020204020204" pitchFamily="34" charset="-122"/>
              </a:rPr>
              <a:t>目前暂未有进一步消息</a:t>
            </a:r>
            <a:endParaRPr kumimoji="1" lang="en-US" altLang="zh-CN" sz="1800" dirty="0">
              <a:latin typeface="微软雅黑" panose="020B0503020204020204" pitchFamily="34" charset="-122"/>
              <a:ea typeface="微软雅黑" panose="020B0503020204020204" pitchFamily="34" charset="-122"/>
            </a:endParaRPr>
          </a:p>
          <a:p>
            <a:pPr algn="l"/>
            <a:endParaRPr kumimoji="1" lang="en-US" altLang="zh-CN" sz="18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0154A1"/>
                </a:solidFill>
              </a:rPr>
              <a:t>基于深度学习的软件缺陷预测</a:t>
            </a:r>
            <a:endParaRPr lang="zh-CN" altLang="en-US" b="1" dirty="0">
              <a:solidFill>
                <a:srgbClr val="0154A1"/>
              </a:solidFill>
            </a:endParaRPr>
          </a:p>
        </p:txBody>
      </p:sp>
      <p:sp>
        <p:nvSpPr>
          <p:cNvPr id="4" name="文本框 3"/>
          <p:cNvSpPr txBox="1"/>
          <p:nvPr/>
        </p:nvSpPr>
        <p:spPr>
          <a:xfrm>
            <a:off x="1226916" y="6643868"/>
            <a:ext cx="914400" cy="914400"/>
          </a:xfrm>
          <a:prstGeom prst="rect">
            <a:avLst/>
          </a:prstGeom>
          <a:noFill/>
        </p:spPr>
        <p:txBody>
          <a:bodyPr wrap="none" rtlCol="0">
            <a:noAutofit/>
          </a:bodyPr>
          <a:lstStyle/>
          <a:p>
            <a:pPr algn="l"/>
            <a:endParaRPr kumimoji="1" lang="zh-CN" altLang="en-US" sz="18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7072132" y="6551271"/>
            <a:ext cx="914400" cy="914400"/>
          </a:xfrm>
          <a:prstGeom prst="rect">
            <a:avLst/>
          </a:prstGeom>
          <a:noFill/>
        </p:spPr>
        <p:txBody>
          <a:bodyPr wrap="none" rtlCol="0">
            <a:noAutofit/>
          </a:bodyPr>
          <a:lstStyle/>
          <a:p>
            <a:pPr algn="l"/>
            <a:endParaRPr kumimoji="1" lang="zh-CN" altLang="en-US" sz="180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85313" y="3471662"/>
            <a:ext cx="3197606" cy="2831152"/>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5936"/>
            <a:ext cx="9144000" cy="2154169"/>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2919" y="3855615"/>
            <a:ext cx="5519662" cy="2617726"/>
          </a:xfrm>
          <a:prstGeom prst="rect">
            <a:avLst/>
          </a:prstGeom>
        </p:spPr>
      </p:pic>
      <p:sp>
        <p:nvSpPr>
          <p:cNvPr id="14" name="文本框 13"/>
          <p:cNvSpPr txBox="1"/>
          <p:nvPr/>
        </p:nvSpPr>
        <p:spPr>
          <a:xfrm>
            <a:off x="5148649" y="3468130"/>
            <a:ext cx="0" cy="0"/>
          </a:xfrm>
          <a:prstGeom prst="rect">
            <a:avLst/>
          </a:prstGeom>
          <a:noFill/>
        </p:spPr>
        <p:txBody>
          <a:bodyPr wrap="none" rtlCol="0">
            <a:noAutofit/>
          </a:bodyPr>
          <a:lstStyle/>
          <a:p>
            <a:pPr algn="l"/>
            <a:endParaRPr kumimoji="1" lang="zh-CN" altLang="en-US" sz="1800"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4572000" y="3279185"/>
            <a:ext cx="3200350" cy="358310"/>
          </a:xfrm>
          <a:prstGeom prst="rect">
            <a:avLst/>
          </a:prstGeom>
          <a:noFill/>
        </p:spPr>
        <p:txBody>
          <a:bodyPr wrap="none" rtlCol="0">
            <a:noAutofit/>
          </a:bodyPr>
          <a:lstStyle/>
          <a:p>
            <a:r>
              <a:rPr kumimoji="1" lang="en-US" altLang="zh-CN" sz="1800" dirty="0">
                <a:latin typeface="微软雅黑" panose="020B0503020204020204" pitchFamily="34" charset="-122"/>
                <a:ea typeface="微软雅黑" panose="020B0503020204020204" pitchFamily="34" charset="-122"/>
              </a:rPr>
              <a:t>7</a:t>
            </a:r>
            <a:r>
              <a:rPr kumimoji="1" lang="zh-CN" altLang="en-US" sz="1800" dirty="0">
                <a:latin typeface="微软雅黑" panose="020B0503020204020204" pitchFamily="34" charset="-122"/>
                <a:ea typeface="微软雅黑" panose="020B0503020204020204" pitchFamily="34" charset="-122"/>
              </a:rPr>
              <a:t>月投稿</a:t>
            </a:r>
            <a:r>
              <a:rPr kumimoji="1" lang="en-US" altLang="zh-CN" sz="1800" dirty="0">
                <a:latin typeface="微软雅黑" panose="020B0503020204020204" pitchFamily="34" charset="-122"/>
                <a:ea typeface="微软雅黑" panose="020B0503020204020204" pitchFamily="34" charset="-122"/>
              </a:rPr>
              <a:t>SATE</a:t>
            </a:r>
            <a:r>
              <a:rPr kumimoji="1" lang="zh-CN" altLang="en-US" sz="1800" dirty="0">
                <a:latin typeface="微软雅黑" panose="020B0503020204020204" pitchFamily="34" charset="-122"/>
                <a:ea typeface="微软雅黑" panose="020B0503020204020204" pitchFamily="34" charset="-122"/>
              </a:rPr>
              <a:t> </a:t>
            </a:r>
            <a:r>
              <a:rPr kumimoji="1" lang="en-US" altLang="zh-CN" sz="1800" dirty="0">
                <a:latin typeface="微软雅黑" panose="020B0503020204020204" pitchFamily="34" charset="-122"/>
                <a:ea typeface="微软雅黑" panose="020B0503020204020204" pitchFamily="34" charset="-122"/>
              </a:rPr>
              <a:t>2018</a:t>
            </a:r>
            <a:r>
              <a:rPr kumimoji="1" lang="zh-CN" altLang="en-US" sz="1800" dirty="0">
                <a:latin typeface="微软雅黑" panose="020B0503020204020204" pitchFamily="34" charset="-122"/>
                <a:ea typeface="微软雅黑" panose="020B0503020204020204" pitchFamily="34" charset="-122"/>
              </a:rPr>
              <a:t>，</a:t>
            </a:r>
            <a:r>
              <a:rPr kumimoji="1" lang="en-US" altLang="zh-CN" sz="1800" dirty="0">
                <a:latin typeface="微软雅黑" panose="020B0503020204020204" pitchFamily="34" charset="-122"/>
                <a:ea typeface="微软雅黑" panose="020B0503020204020204" pitchFamily="34" charset="-122"/>
              </a:rPr>
              <a:t>9</a:t>
            </a:r>
            <a:r>
              <a:rPr kumimoji="1" lang="zh-CN" altLang="en-US" sz="1800" dirty="0">
                <a:latin typeface="微软雅黑" panose="020B0503020204020204" pitchFamily="34" charset="-122"/>
                <a:ea typeface="微软雅黑" panose="020B0503020204020204" pitchFamily="34" charset="-122"/>
              </a:rPr>
              <a:t>月录用</a:t>
            </a:r>
            <a:endParaRPr kumimoji="1" lang="zh-CN" altLang="en-US" sz="18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0154A1"/>
                </a:solidFill>
              </a:rPr>
              <a:t>继续可以开展的研究有：</a:t>
            </a:r>
            <a:endParaRPr lang="zh-CN" altLang="en-US" b="1" dirty="0">
              <a:solidFill>
                <a:srgbClr val="0154A1"/>
              </a:solidFill>
            </a:endParaRPr>
          </a:p>
        </p:txBody>
      </p:sp>
      <p:sp>
        <p:nvSpPr>
          <p:cNvPr id="5" name="文本框 4"/>
          <p:cNvSpPr txBox="1"/>
          <p:nvPr/>
        </p:nvSpPr>
        <p:spPr>
          <a:xfrm>
            <a:off x="7072132" y="6551271"/>
            <a:ext cx="914400" cy="914400"/>
          </a:xfrm>
          <a:prstGeom prst="rect">
            <a:avLst/>
          </a:prstGeom>
          <a:noFill/>
        </p:spPr>
        <p:txBody>
          <a:bodyPr wrap="none" rtlCol="0">
            <a:noAutofit/>
          </a:bodyPr>
          <a:lstStyle/>
          <a:p>
            <a:pPr algn="l"/>
            <a:endParaRPr kumimoji="1" lang="zh-CN" altLang="en-US" sz="18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707398" y="1044283"/>
            <a:ext cx="7950195" cy="5319951"/>
          </a:xfrm>
          <a:prstGeom prst="rect">
            <a:avLst/>
          </a:prstGeom>
          <a:noFill/>
        </p:spPr>
        <p:txBody>
          <a:bodyPr wrap="none" rtlCol="0">
            <a:noAutofit/>
          </a:bodyPr>
          <a:lstStyle/>
          <a:p>
            <a:r>
              <a:rPr kumimoji="1" lang="en-US" altLang="zh-CN" sz="2000" dirty="0">
                <a:latin typeface="微软雅黑" panose="020B0503020204020204" pitchFamily="34" charset="-122"/>
                <a:ea typeface="微软雅黑" panose="020B0503020204020204" pitchFamily="34" charset="-122"/>
              </a:rPr>
              <a:t>1</a:t>
            </a:r>
            <a:r>
              <a:rPr kumimoji="1" lang="zh-CN" altLang="en-US" sz="2000" dirty="0">
                <a:latin typeface="微软雅黑" panose="020B0503020204020204" pitchFamily="34" charset="-122"/>
                <a:ea typeface="微软雅黑" panose="020B0503020204020204" pitchFamily="34" charset="-122"/>
              </a:rPr>
              <a:t>、基于神经网络的迁移学习的跨软件缺陷预测</a:t>
            </a:r>
            <a:endParaRPr kumimoji="1" lang="en-US" altLang="zh-CN" sz="2000" dirty="0">
              <a:latin typeface="微软雅黑" panose="020B0503020204020204" pitchFamily="34" charset="-122"/>
              <a:ea typeface="微软雅黑" panose="020B0503020204020204" pitchFamily="34" charset="-122"/>
            </a:endParaRPr>
          </a:p>
          <a:p>
            <a:r>
              <a:rPr kumimoji="1" lang="zh-CN" altLang="en-US" sz="2000" dirty="0">
                <a:solidFill>
                  <a:srgbClr val="2724FF"/>
                </a:solidFill>
                <a:latin typeface="微软雅黑" panose="020B0503020204020204" pitchFamily="34" charset="-122"/>
                <a:ea typeface="微软雅黑" panose="020B0503020204020204" pitchFamily="34" charset="-122"/>
              </a:rPr>
              <a:t>（将</a:t>
            </a:r>
            <a:r>
              <a:rPr kumimoji="1" lang="en-US" altLang="zh-CN" sz="2000" dirty="0">
                <a:solidFill>
                  <a:srgbClr val="2724FF"/>
                </a:solidFill>
                <a:latin typeface="微软雅黑" panose="020B0503020204020204" pitchFamily="34" charset="-122"/>
                <a:ea typeface="微软雅黑" panose="020B0503020204020204" pitchFamily="34" charset="-122"/>
              </a:rPr>
              <a:t>A</a:t>
            </a:r>
            <a:r>
              <a:rPr kumimoji="1" lang="zh-CN" altLang="en-US" sz="2000" dirty="0">
                <a:solidFill>
                  <a:srgbClr val="2724FF"/>
                </a:solidFill>
                <a:latin typeface="微软雅黑" panose="020B0503020204020204" pitchFamily="34" charset="-122"/>
                <a:ea typeface="微软雅黑" panose="020B0503020204020204" pitchFamily="34" charset="-122"/>
              </a:rPr>
              <a:t>项目中学习到的语义与缺陷管理的知识，迁移到另一个项目的</a:t>
            </a:r>
            <a:endParaRPr kumimoji="1" lang="en-US" altLang="zh-CN" sz="2000" dirty="0">
              <a:solidFill>
                <a:srgbClr val="2724FF"/>
              </a:solidFill>
              <a:latin typeface="微软雅黑" panose="020B0503020204020204" pitchFamily="34" charset="-122"/>
              <a:ea typeface="微软雅黑" panose="020B0503020204020204" pitchFamily="34" charset="-122"/>
            </a:endParaRPr>
          </a:p>
          <a:p>
            <a:r>
              <a:rPr kumimoji="1" lang="zh-CN" altLang="en-US" sz="2000" dirty="0">
                <a:solidFill>
                  <a:srgbClr val="2724FF"/>
                </a:solidFill>
                <a:latin typeface="微软雅黑" panose="020B0503020204020204" pitchFamily="34" charset="-122"/>
                <a:ea typeface="微软雅黑" panose="020B0503020204020204" pitchFamily="34" charset="-122"/>
              </a:rPr>
              <a:t>缺陷预测任务中）</a:t>
            </a:r>
            <a:endParaRPr kumimoji="1" lang="en-US" altLang="zh-CN" sz="2000" dirty="0">
              <a:solidFill>
                <a:srgbClr val="2724FF"/>
              </a:solidFill>
              <a:latin typeface="微软雅黑" panose="020B0503020204020204" pitchFamily="34" charset="-122"/>
              <a:ea typeface="微软雅黑" panose="020B0503020204020204" pitchFamily="34" charset="-122"/>
            </a:endParaRPr>
          </a:p>
          <a:p>
            <a:endParaRPr kumimoji="1" lang="en-US" altLang="zh-CN" sz="2000" dirty="0">
              <a:latin typeface="微软雅黑" panose="020B0503020204020204" pitchFamily="34" charset="-122"/>
              <a:ea typeface="微软雅黑" panose="020B0503020204020204" pitchFamily="34" charset="-122"/>
            </a:endParaRPr>
          </a:p>
          <a:p>
            <a:endParaRPr kumimoji="1" lang="en-US" altLang="zh-CN" sz="2000" dirty="0">
              <a:latin typeface="微软雅黑" panose="020B0503020204020204" pitchFamily="34" charset="-122"/>
              <a:ea typeface="微软雅黑" panose="020B0503020204020204" pitchFamily="34" charset="-122"/>
            </a:endParaRPr>
          </a:p>
          <a:p>
            <a:r>
              <a:rPr kumimoji="1" lang="en-US" altLang="zh-CN" sz="2000" dirty="0">
                <a:latin typeface="微软雅黑" panose="020B0503020204020204" pitchFamily="34" charset="-122"/>
                <a:ea typeface="微软雅黑" panose="020B0503020204020204" pitchFamily="34" charset="-122"/>
              </a:rPr>
              <a:t>2</a:t>
            </a:r>
            <a:r>
              <a:rPr kumimoji="1" lang="zh-CN" altLang="en-US" sz="2000" dirty="0">
                <a:latin typeface="微软雅黑" panose="020B0503020204020204" pitchFamily="34" charset="-122"/>
                <a:ea typeface="微软雅黑" panose="020B0503020204020204" pitchFamily="34" charset="-122"/>
              </a:rPr>
              <a:t>、基于深层神经网络的软件缺陷预测</a:t>
            </a:r>
            <a:endParaRPr kumimoji="1" lang="en-US" altLang="zh-CN" sz="2000" dirty="0">
              <a:latin typeface="微软雅黑" panose="020B0503020204020204" pitchFamily="34" charset="-122"/>
              <a:ea typeface="微软雅黑" panose="020B0503020204020204" pitchFamily="34" charset="-122"/>
            </a:endParaRPr>
          </a:p>
          <a:p>
            <a:r>
              <a:rPr kumimoji="1" lang="zh-CN" altLang="en-US" sz="2000" dirty="0">
                <a:solidFill>
                  <a:srgbClr val="2724FF"/>
                </a:solidFill>
                <a:latin typeface="微软雅黑" panose="020B0503020204020204" pitchFamily="34" charset="-122"/>
                <a:ea typeface="微软雅黑" panose="020B0503020204020204" pitchFamily="34" charset="-122"/>
              </a:rPr>
              <a:t>（目前已有简单的</a:t>
            </a:r>
            <a:r>
              <a:rPr kumimoji="1" lang="en-US" altLang="zh-CN" sz="2000" dirty="0">
                <a:solidFill>
                  <a:srgbClr val="2724FF"/>
                </a:solidFill>
                <a:latin typeface="微软雅黑" panose="020B0503020204020204" pitchFamily="34" charset="-122"/>
                <a:ea typeface="微软雅黑" panose="020B0503020204020204" pitchFamily="34" charset="-122"/>
              </a:rPr>
              <a:t>CNN</a:t>
            </a:r>
            <a:r>
              <a:rPr kumimoji="1" lang="zh-CN" altLang="en-US" sz="2000" dirty="0">
                <a:solidFill>
                  <a:srgbClr val="2724FF"/>
                </a:solidFill>
                <a:latin typeface="微软雅黑" panose="020B0503020204020204" pitchFamily="34" charset="-122"/>
                <a:ea typeface="微软雅黑" panose="020B0503020204020204" pitchFamily="34" charset="-122"/>
              </a:rPr>
              <a:t>、</a:t>
            </a:r>
            <a:r>
              <a:rPr kumimoji="1" lang="en-US" altLang="zh-CN" sz="2000" dirty="0">
                <a:solidFill>
                  <a:srgbClr val="2724FF"/>
                </a:solidFill>
                <a:latin typeface="微软雅黑" panose="020B0503020204020204" pitchFamily="34" charset="-122"/>
                <a:ea typeface="微软雅黑" panose="020B0503020204020204" pitchFamily="34" charset="-122"/>
              </a:rPr>
              <a:t>DBN</a:t>
            </a:r>
            <a:r>
              <a:rPr kumimoji="1" lang="zh-CN" altLang="en-US" sz="2000" dirty="0">
                <a:solidFill>
                  <a:srgbClr val="2724FF"/>
                </a:solidFill>
                <a:latin typeface="微软雅黑" panose="020B0503020204020204" pitchFamily="34" charset="-122"/>
                <a:ea typeface="微软雅黑" panose="020B0503020204020204" pitchFamily="34" charset="-122"/>
              </a:rPr>
              <a:t>、</a:t>
            </a:r>
            <a:r>
              <a:rPr kumimoji="1" lang="en-US" altLang="zh-CN" sz="2000" dirty="0">
                <a:solidFill>
                  <a:srgbClr val="2724FF"/>
                </a:solidFill>
                <a:latin typeface="微软雅黑" panose="020B0503020204020204" pitchFamily="34" charset="-122"/>
                <a:ea typeface="微软雅黑" panose="020B0503020204020204" pitchFamily="34" charset="-122"/>
              </a:rPr>
              <a:t>LSTM</a:t>
            </a:r>
            <a:r>
              <a:rPr kumimoji="1" lang="zh-CN" altLang="en-US" sz="2000" dirty="0">
                <a:solidFill>
                  <a:srgbClr val="2724FF"/>
                </a:solidFill>
                <a:latin typeface="微软雅黑" panose="020B0503020204020204" pitchFamily="34" charset="-122"/>
                <a:ea typeface="微软雅黑" panose="020B0503020204020204" pitchFamily="34" charset="-122"/>
              </a:rPr>
              <a:t>）</a:t>
            </a:r>
            <a:endParaRPr kumimoji="1" lang="en-US" altLang="zh-CN" sz="2000" dirty="0">
              <a:solidFill>
                <a:srgbClr val="2724FF"/>
              </a:solidFill>
              <a:latin typeface="微软雅黑" panose="020B0503020204020204" pitchFamily="34" charset="-122"/>
              <a:ea typeface="微软雅黑" panose="020B0503020204020204" pitchFamily="34" charset="-122"/>
            </a:endParaRPr>
          </a:p>
          <a:p>
            <a:endParaRPr kumimoji="1" lang="en-US" altLang="zh-CN" sz="2000" dirty="0">
              <a:latin typeface="微软雅黑" panose="020B0503020204020204" pitchFamily="34" charset="-122"/>
              <a:ea typeface="微软雅黑" panose="020B0503020204020204" pitchFamily="34" charset="-122"/>
            </a:endParaRPr>
          </a:p>
          <a:p>
            <a:endParaRPr kumimoji="1" lang="en-US" altLang="zh-CN" sz="2000" dirty="0">
              <a:latin typeface="微软雅黑" panose="020B0503020204020204" pitchFamily="34" charset="-122"/>
              <a:ea typeface="微软雅黑" panose="020B0503020204020204" pitchFamily="34" charset="-122"/>
            </a:endParaRPr>
          </a:p>
          <a:p>
            <a:r>
              <a:rPr kumimoji="1" lang="en-US" altLang="zh-CN" sz="2000" dirty="0">
                <a:latin typeface="微软雅黑" panose="020B0503020204020204" pitchFamily="34" charset="-122"/>
                <a:ea typeface="微软雅黑" panose="020B0503020204020204" pitchFamily="34" charset="-122"/>
              </a:rPr>
              <a:t>3</a:t>
            </a:r>
            <a:r>
              <a:rPr kumimoji="1" lang="zh-CN" altLang="en-US" sz="2000" dirty="0">
                <a:latin typeface="微软雅黑" panose="020B0503020204020204" pitchFamily="34" charset="-122"/>
                <a:ea typeface="微软雅黑" panose="020B0503020204020204" pitchFamily="34" charset="-122"/>
              </a:rPr>
              <a:t>、软件代码语义分析的进一步应用</a:t>
            </a:r>
            <a:endParaRPr kumimoji="1" lang="en-US" altLang="zh-CN" sz="2000" dirty="0">
              <a:latin typeface="微软雅黑" panose="020B0503020204020204" pitchFamily="34" charset="-122"/>
              <a:ea typeface="微软雅黑" panose="020B0503020204020204" pitchFamily="34" charset="-122"/>
            </a:endParaRPr>
          </a:p>
          <a:p>
            <a:r>
              <a:rPr kumimoji="1" lang="zh-CN" altLang="en-US" sz="2000" dirty="0">
                <a:solidFill>
                  <a:srgbClr val="2724FF"/>
                </a:solidFill>
                <a:latin typeface="微软雅黑" panose="020B0503020204020204" pitchFamily="34" charset="-122"/>
                <a:ea typeface="微软雅黑" panose="020B0503020204020204" pitchFamily="34" charset="-122"/>
              </a:rPr>
              <a:t>（安全分析、工作量分析、缺陷定位）</a:t>
            </a:r>
            <a:endParaRPr kumimoji="1" lang="en-US" altLang="zh-CN" sz="2000" dirty="0">
              <a:solidFill>
                <a:srgbClr val="2724FF"/>
              </a:solidFill>
              <a:latin typeface="微软雅黑" panose="020B0503020204020204" pitchFamily="34" charset="-122"/>
              <a:ea typeface="微软雅黑" panose="020B0503020204020204" pitchFamily="34" charset="-122"/>
            </a:endParaRPr>
          </a:p>
          <a:p>
            <a:endParaRPr kumimoji="1" lang="en-US" altLang="zh-CN" sz="2000" dirty="0">
              <a:latin typeface="微软雅黑" panose="020B0503020204020204" pitchFamily="34" charset="-122"/>
              <a:ea typeface="微软雅黑" panose="020B0503020204020204" pitchFamily="34" charset="-122"/>
            </a:endParaRPr>
          </a:p>
          <a:p>
            <a:endParaRPr kumimoji="1" lang="en-US" altLang="zh-CN" sz="2000" dirty="0">
              <a:latin typeface="微软雅黑" panose="020B0503020204020204" pitchFamily="34" charset="-122"/>
              <a:ea typeface="微软雅黑" panose="020B0503020204020204" pitchFamily="34" charset="-122"/>
            </a:endParaRPr>
          </a:p>
          <a:p>
            <a:r>
              <a:rPr kumimoji="1" lang="en-US" altLang="zh-CN" sz="2000" dirty="0">
                <a:latin typeface="微软雅黑" panose="020B0503020204020204" pitchFamily="34" charset="-122"/>
                <a:ea typeface="微软雅黑" panose="020B0503020204020204" pitchFamily="34" charset="-122"/>
              </a:rPr>
              <a:t>4</a:t>
            </a:r>
            <a:r>
              <a:rPr kumimoji="1" lang="zh-CN" altLang="en-US" sz="2000" dirty="0">
                <a:latin typeface="微软雅黑" panose="020B0503020204020204" pitchFamily="34" charset="-122"/>
                <a:ea typeface="微软雅黑" panose="020B0503020204020204" pitchFamily="34" charset="-122"/>
              </a:rPr>
              <a:t>、基于多标签的软件缺陷预测</a:t>
            </a:r>
            <a:endParaRPr kumimoji="1" lang="en-US" altLang="zh-CN" sz="2000" dirty="0">
              <a:latin typeface="微软雅黑" panose="020B0503020204020204" pitchFamily="34" charset="-122"/>
              <a:ea typeface="微软雅黑" panose="020B0503020204020204" pitchFamily="34" charset="-122"/>
            </a:endParaRPr>
          </a:p>
          <a:p>
            <a:r>
              <a:rPr kumimoji="1" lang="zh-CN" altLang="en-US" sz="2000" dirty="0">
                <a:solidFill>
                  <a:srgbClr val="2724FF"/>
                </a:solidFill>
                <a:latin typeface="微软雅黑" panose="020B0503020204020204" pitchFamily="34" charset="-122"/>
                <a:ea typeface="微软雅黑" panose="020B0503020204020204" pitchFamily="34" charset="-122"/>
              </a:rPr>
              <a:t>（目前主要缺少数据集）</a:t>
            </a:r>
            <a:endParaRPr kumimoji="1" lang="en-US" altLang="zh-CN" sz="2000" dirty="0">
              <a:solidFill>
                <a:srgbClr val="2724FF"/>
              </a:solidFill>
              <a:latin typeface="微软雅黑" panose="020B0503020204020204" pitchFamily="34" charset="-122"/>
              <a:ea typeface="微软雅黑" panose="020B0503020204020204" pitchFamily="34" charset="-122"/>
            </a:endParaRPr>
          </a:p>
          <a:p>
            <a:endParaRPr kumimoji="1" lang="en-US" altLang="zh-CN" sz="2000" dirty="0">
              <a:latin typeface="微软雅黑" panose="020B0503020204020204" pitchFamily="34" charset="-122"/>
              <a:ea typeface="微软雅黑" panose="020B0503020204020204" pitchFamily="34" charset="-122"/>
            </a:endParaRPr>
          </a:p>
          <a:p>
            <a:r>
              <a:rPr kumimoji="1" lang="en-US" altLang="zh-CN" sz="2000" dirty="0">
                <a:latin typeface="微软雅黑" panose="020B0503020204020204" pitchFamily="34" charset="-122"/>
                <a:ea typeface="微软雅黑" panose="020B0503020204020204" pitchFamily="34" charset="-122"/>
              </a:rPr>
              <a:t>5</a:t>
            </a:r>
            <a:r>
              <a:rPr kumimoji="1" lang="zh-CN" altLang="en-US" sz="2000" dirty="0">
                <a:latin typeface="微软雅黑" panose="020B0503020204020204" pitchFamily="34" charset="-122"/>
                <a:ea typeface="微软雅黑" panose="020B0503020204020204" pitchFamily="34" charset="-122"/>
              </a:rPr>
              <a:t>、转化为汇编语言的软件缺陷预测</a:t>
            </a:r>
            <a:endParaRPr kumimoji="1" lang="en-US" altLang="zh-CN" sz="2000" dirty="0">
              <a:latin typeface="微软雅黑" panose="020B0503020204020204" pitchFamily="34" charset="-122"/>
              <a:ea typeface="微软雅黑" panose="020B0503020204020204" pitchFamily="34" charset="-122"/>
            </a:endParaRPr>
          </a:p>
          <a:p>
            <a:endParaRPr kumimoji="1" lang="en-US" altLang="zh-CN" sz="2000" dirty="0">
              <a:solidFill>
                <a:srgbClr val="2724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151638" y="75643"/>
            <a:ext cx="8229600" cy="533400"/>
          </a:xfrm>
        </p:spPr>
        <p:txBody>
          <a:bodyPr/>
          <a:lstStyle/>
          <a:p>
            <a:r>
              <a:rPr lang="zh-CN" altLang="en-US" b="1" dirty="0">
                <a:solidFill>
                  <a:srgbClr val="0154A1"/>
                </a:solidFill>
              </a:rPr>
              <a:t>其他工作</a:t>
            </a:r>
            <a:endParaRPr lang="zh-CN" altLang="en-US" b="1" dirty="0">
              <a:solidFill>
                <a:srgbClr val="0154A1"/>
              </a:solidFill>
            </a:endParaRPr>
          </a:p>
        </p:txBody>
      </p:sp>
      <p:sp>
        <p:nvSpPr>
          <p:cNvPr id="5" name="文本框 4"/>
          <p:cNvSpPr txBox="1"/>
          <p:nvPr/>
        </p:nvSpPr>
        <p:spPr>
          <a:xfrm>
            <a:off x="429768" y="1325075"/>
            <a:ext cx="8394192" cy="4901184"/>
          </a:xfrm>
          <a:prstGeom prst="rect">
            <a:avLst/>
          </a:prstGeom>
          <a:noFill/>
        </p:spPr>
        <p:txBody>
          <a:bodyPr wrap="square" rtlCol="0">
            <a:noAutofit/>
          </a:bodyPr>
          <a:lstStyle/>
          <a:p>
            <a:r>
              <a:rPr lang="en-US" altLang="zh-CN" sz="2200" b="1" dirty="0"/>
              <a:t>1</a:t>
            </a:r>
            <a:r>
              <a:rPr lang="zh-CN" altLang="en-US" sz="2200" b="1" dirty="0"/>
              <a:t>、惠海</a:t>
            </a:r>
            <a:r>
              <a:rPr lang="en-US" altLang="zh-CN" sz="2200" b="1" dirty="0"/>
              <a:t>&amp;</a:t>
            </a:r>
            <a:r>
              <a:rPr lang="zh-CN" altLang="en-US" sz="2200" b="1" dirty="0"/>
              <a:t>粤教云</a:t>
            </a:r>
            <a:endParaRPr lang="en-US" altLang="zh-CN" sz="2200" b="1" dirty="0"/>
          </a:p>
          <a:p>
            <a:endParaRPr lang="en-US" altLang="zh-CN" sz="2200" b="1" dirty="0"/>
          </a:p>
          <a:p>
            <a:r>
              <a:rPr lang="en-US" altLang="zh-CN" sz="2200" b="1" dirty="0"/>
              <a:t>2</a:t>
            </a:r>
            <a:r>
              <a:rPr lang="zh-CN" altLang="en-US" sz="2200" b="1" dirty="0"/>
              <a:t>、培育基金</a:t>
            </a:r>
            <a:r>
              <a:rPr lang="en-US" altLang="zh-CN" sz="2200" b="1" dirty="0"/>
              <a:t>&amp;</a:t>
            </a:r>
            <a:r>
              <a:rPr lang="zh-CN" altLang="en-US" sz="2200" b="1" dirty="0"/>
              <a:t>自然科学基金</a:t>
            </a:r>
            <a:endParaRPr lang="en-US" altLang="zh-CN" sz="2200" b="1" dirty="0"/>
          </a:p>
          <a:p>
            <a:endParaRPr lang="en-US" altLang="zh-CN" sz="2200" b="1" dirty="0"/>
          </a:p>
          <a:p>
            <a:r>
              <a:rPr lang="en-US" altLang="zh-CN" sz="2200" b="1" dirty="0"/>
              <a:t>3</a:t>
            </a:r>
            <a:r>
              <a:rPr lang="zh-CN" altLang="en-US" sz="2200" b="1" dirty="0"/>
              <a:t>、省市级项目申报书（惠海、三川田、久邦数码、掌动）</a:t>
            </a:r>
            <a:endParaRPr lang="en-US" altLang="zh-CN" sz="2200" b="1" dirty="0"/>
          </a:p>
          <a:p>
            <a:endParaRPr lang="en-US" altLang="zh-CN" sz="2200" b="1" dirty="0"/>
          </a:p>
          <a:p>
            <a:r>
              <a:rPr lang="en-US" altLang="zh-CN" sz="2200" b="1" dirty="0"/>
              <a:t>4</a:t>
            </a:r>
            <a:r>
              <a:rPr lang="zh-CN" altLang="en-US" sz="2200" b="1" dirty="0"/>
              <a:t>、申请发明专利</a:t>
            </a:r>
            <a:r>
              <a:rPr lang="en-US" altLang="zh-CN" sz="2200" b="1" dirty="0"/>
              <a:t>2</a:t>
            </a:r>
            <a:r>
              <a:rPr lang="zh-CN" altLang="en-US" sz="2200" b="1" dirty="0"/>
              <a:t>项，已授权</a:t>
            </a:r>
            <a:r>
              <a:rPr lang="en-US" altLang="zh-CN" sz="2200" b="1" dirty="0"/>
              <a:t>1</a:t>
            </a:r>
            <a:r>
              <a:rPr lang="zh-CN" altLang="en-US" sz="2200" b="1" dirty="0"/>
              <a:t>项</a:t>
            </a:r>
            <a:endParaRPr lang="en-US" altLang="zh-CN" sz="2200" b="1" dirty="0"/>
          </a:p>
          <a:p>
            <a:endParaRPr lang="en-US" altLang="zh-CN" sz="2200" b="1" dirty="0"/>
          </a:p>
          <a:p>
            <a:endParaRPr lang="en-US" altLang="zh-CN" sz="1800" b="1"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151638" y="75643"/>
            <a:ext cx="8229600" cy="533400"/>
          </a:xfrm>
        </p:spPr>
        <p:txBody>
          <a:bodyPr/>
          <a:lstStyle/>
          <a:p>
            <a:r>
              <a:rPr lang="zh-CN" altLang="en-US" b="1" dirty="0">
                <a:solidFill>
                  <a:srgbClr val="0154A1"/>
                </a:solidFill>
              </a:rPr>
              <a:t>交流讨论</a:t>
            </a:r>
            <a:endParaRPr lang="zh-CN" altLang="en-US" b="1" dirty="0">
              <a:solidFill>
                <a:srgbClr val="0154A1"/>
              </a:solidFill>
            </a:endParaRPr>
          </a:p>
        </p:txBody>
      </p:sp>
      <p:sp>
        <p:nvSpPr>
          <p:cNvPr id="5" name="文本框 4"/>
          <p:cNvSpPr txBox="1"/>
          <p:nvPr/>
        </p:nvSpPr>
        <p:spPr>
          <a:xfrm>
            <a:off x="3571494" y="2687531"/>
            <a:ext cx="2006346" cy="933493"/>
          </a:xfrm>
          <a:prstGeom prst="rect">
            <a:avLst/>
          </a:prstGeom>
          <a:noFill/>
        </p:spPr>
        <p:txBody>
          <a:bodyPr wrap="square" rtlCol="0">
            <a:noAutofit/>
          </a:bodyPr>
          <a:lstStyle/>
          <a:p>
            <a:r>
              <a:rPr lang="en-US" altLang="zh-CN" sz="6000" b="1" dirty="0"/>
              <a:t>Q&amp;A</a:t>
            </a:r>
            <a:endParaRPr lang="en-US" altLang="zh-CN" sz="6000" b="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a:extLst>
              <a:ext uri="{BEBA8EAE-BF5A-486C-A8C5-ECC9F3942E4B}">
                <a14:imgProps xmlns:a14="http://schemas.microsoft.com/office/drawing/2010/main">
                  <a14:imgLayer r:embed="rId2">
                    <a14:imgEffect>
                      <a14:sharpenSoften amount="25000"/>
                    </a14:imgEffect>
                  </a14:imgLayer>
                </a14:imgProps>
              </a:ext>
              <a:ext uri="{28A0092B-C50C-407E-A947-70E740481C1C}">
                <a14:useLocalDpi xmlns:a14="http://schemas.microsoft.com/office/drawing/2010/main" val="0"/>
              </a:ext>
            </a:extLst>
          </a:blip>
          <a:stretch>
            <a:fillRect/>
          </a:stretch>
        </p:blipFill>
        <p:spPr>
          <a:xfrm>
            <a:off x="0" y="-49275"/>
            <a:ext cx="9144000" cy="4999079"/>
          </a:xfrm>
          <a:prstGeom prst="rect">
            <a:avLst/>
          </a:prstGeom>
        </p:spPr>
      </p:pic>
      <p:sp>
        <p:nvSpPr>
          <p:cNvPr id="11" name="任意多边形 10"/>
          <p:cNvSpPr/>
          <p:nvPr/>
        </p:nvSpPr>
        <p:spPr>
          <a:xfrm>
            <a:off x="2" y="2842036"/>
            <a:ext cx="9143999" cy="2051818"/>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gradFill>
            <a:gsLst>
              <a:gs pos="0">
                <a:srgbClr val="0154A1">
                  <a:alpha val="80000"/>
                </a:srgbClr>
              </a:gs>
              <a:gs pos="100000">
                <a:srgbClr val="342275">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任意多边形 11"/>
          <p:cNvSpPr/>
          <p:nvPr/>
        </p:nvSpPr>
        <p:spPr>
          <a:xfrm>
            <a:off x="2" y="3379992"/>
            <a:ext cx="9143999" cy="3478011"/>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gradFill flip="none" rotWithShape="1">
            <a:gsLst>
              <a:gs pos="17000">
                <a:schemeClr val="bg1"/>
              </a:gs>
              <a:gs pos="100000">
                <a:srgbClr val="DFDFDF">
                  <a:lumMod val="52000"/>
                  <a:lumOff val="48000"/>
                </a:srgbClr>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ea typeface="微软雅黑" panose="020B0503020204020204" pitchFamily="34" charset="-122"/>
            </a:endParaRPr>
          </a:p>
        </p:txBody>
      </p:sp>
      <p:sp>
        <p:nvSpPr>
          <p:cNvPr id="8" name="TextBox 8"/>
          <p:cNvSpPr txBox="1"/>
          <p:nvPr/>
        </p:nvSpPr>
        <p:spPr>
          <a:xfrm>
            <a:off x="6588844" y="5305302"/>
            <a:ext cx="2228139" cy="1200329"/>
          </a:xfrm>
          <a:prstGeom prst="rect">
            <a:avLst/>
          </a:prstGeom>
          <a:noFill/>
        </p:spPr>
        <p:txBody>
          <a:bodyPr wrap="square" rtlCol="0">
            <a:spAutoFit/>
          </a:bodyPr>
          <a:lstStyle/>
          <a:p>
            <a:pPr algn="r">
              <a:lnSpc>
                <a:spcPct val="120000"/>
              </a:lnSpc>
            </a:pPr>
            <a:r>
              <a:rPr lang="zh-CN" altLang="en-US" sz="3600" b="1" dirty="0">
                <a:solidFill>
                  <a:srgbClr val="0154A1"/>
                </a:solidFill>
                <a:ea typeface="微软雅黑" panose="020B0503020204020204" pitchFamily="34" charset="-122"/>
                <a:cs typeface="Arial" panose="020B0604020202020204" pitchFamily="34" charset="0"/>
              </a:rPr>
              <a:t>谢谢</a:t>
            </a:r>
            <a:endParaRPr lang="en-US" altLang="zh-CN" sz="3600" b="1" dirty="0">
              <a:solidFill>
                <a:srgbClr val="0154A1"/>
              </a:solidFill>
              <a:ea typeface="微软雅黑" panose="020B0503020204020204" pitchFamily="34" charset="-122"/>
              <a:cs typeface="Arial" panose="020B0604020202020204" pitchFamily="34" charset="0"/>
            </a:endParaRPr>
          </a:p>
          <a:p>
            <a:pPr algn="r">
              <a:lnSpc>
                <a:spcPct val="120000"/>
              </a:lnSpc>
            </a:pPr>
            <a:r>
              <a:rPr lang="en-US" altLang="zh-CN" dirty="0">
                <a:solidFill>
                  <a:schemeClr val="tx1">
                    <a:lumMod val="75000"/>
                    <a:lumOff val="25000"/>
                  </a:schemeClr>
                </a:solidFill>
                <a:ea typeface="微软雅黑" panose="020B0503020204020204" pitchFamily="34" charset="-122"/>
                <a:cs typeface="Arial" panose="020B0604020202020204" pitchFamily="34" charset="0"/>
              </a:rPr>
              <a:t>Thank You</a:t>
            </a:r>
            <a:endParaRPr lang="zh-CN" altLang="en-US" dirty="0">
              <a:solidFill>
                <a:schemeClr val="tx1">
                  <a:lumMod val="75000"/>
                  <a:lumOff val="25000"/>
                </a:schemeClr>
              </a:solidFill>
              <a:ea typeface="微软雅黑" panose="020B0503020204020204" pitchFamily="34" charset="-122"/>
              <a:cs typeface="Arial" panose="020B0604020202020204" pitchFamily="34" charset="0"/>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0575" y="5634699"/>
            <a:ext cx="617733" cy="61773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gradFill>
            <a:gsLst>
              <a:gs pos="0">
                <a:srgbClr val="0154A1">
                  <a:alpha val="80000"/>
                </a:srgbClr>
              </a:gs>
              <a:gs pos="100000">
                <a:srgbClr val="342275">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47" name="矩形 46"/>
          <p:cNvSpPr/>
          <p:nvPr/>
        </p:nvSpPr>
        <p:spPr bwMode="auto">
          <a:xfrm rot="5400000" flipV="1">
            <a:off x="1270707" y="-1270708"/>
            <a:ext cx="1827382" cy="4368800"/>
          </a:xfrm>
          <a:prstGeom prst="rect">
            <a:avLst/>
          </a:prstGeom>
          <a:gradFill>
            <a:gsLst>
              <a:gs pos="0">
                <a:srgbClr val="0154A1">
                  <a:alpha val="80000"/>
                </a:srgbClr>
              </a:gs>
              <a:gs pos="100000">
                <a:srgbClr val="342275">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38" name="矩形 37"/>
          <p:cNvSpPr/>
          <p:nvPr/>
        </p:nvSpPr>
        <p:spPr bwMode="auto">
          <a:xfrm rot="5400000">
            <a:off x="1371903" y="3861108"/>
            <a:ext cx="1624987" cy="4368801"/>
          </a:xfrm>
          <a:prstGeom prst="rect">
            <a:avLst/>
          </a:prstGeom>
          <a:gradFill>
            <a:gsLst>
              <a:gs pos="0">
                <a:srgbClr val="0154A1">
                  <a:alpha val="80000"/>
                </a:srgbClr>
              </a:gs>
              <a:gs pos="100000">
                <a:srgbClr val="342275">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nvGrpSpPr>
          <p:cNvPr id="53" name="组合 52"/>
          <p:cNvGrpSpPr/>
          <p:nvPr/>
        </p:nvGrpSpPr>
        <p:grpSpPr>
          <a:xfrm>
            <a:off x="0" y="1070225"/>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27" name="图片 26"/>
          <p:cNvPicPr>
            <a:picLocks noChangeAspect="1"/>
          </p:cNvPicPr>
          <p:nvPr/>
        </p:nvPicPr>
        <p:blipFill rotWithShape="1">
          <a:blip r:embed="rId1">
            <a:extLst>
              <a:ext uri="{28A0092B-C50C-407E-A947-70E740481C1C}">
                <a14:useLocalDpi xmlns:a14="http://schemas.microsoft.com/office/drawing/2010/main" val="0"/>
              </a:ext>
            </a:extLst>
          </a:blip>
          <a:srcRect l="14678" r="-14678"/>
          <a:stretch>
            <a:fillRect/>
          </a:stretch>
        </p:blipFill>
        <p:spPr>
          <a:xfrm>
            <a:off x="0" y="2036992"/>
            <a:ext cx="5436552" cy="2972194"/>
          </a:xfrm>
          <a:prstGeom prst="rect">
            <a:avLst/>
          </a:prstGeom>
        </p:spPr>
      </p:pic>
      <p:sp>
        <p:nvSpPr>
          <p:cNvPr id="39" name="任意多边形 38"/>
          <p:cNvSpPr/>
          <p:nvPr/>
        </p:nvSpPr>
        <p:spPr>
          <a:xfrm rot="16200000">
            <a:off x="67872"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gradFill>
            <a:gsLst>
              <a:gs pos="0">
                <a:srgbClr val="0154A1">
                  <a:alpha val="80000"/>
                </a:srgbClr>
              </a:gs>
              <a:gs pos="100000">
                <a:srgbClr val="342275">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4" name="任意多边形 43"/>
          <p:cNvSpPr/>
          <p:nvPr/>
        </p:nvSpPr>
        <p:spPr>
          <a:xfrm rot="16200000">
            <a:off x="2318378" y="-5141"/>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gradFill flip="none" rotWithShape="1">
            <a:gsLst>
              <a:gs pos="25000">
                <a:schemeClr val="bg1"/>
              </a:gs>
              <a:gs pos="100000">
                <a:srgbClr val="DFDFDF">
                  <a:lumMod val="52000"/>
                  <a:lumOff val="48000"/>
                </a:srgbClr>
              </a:gs>
            </a:gsLst>
            <a:lin ang="2700000" scaled="1"/>
            <a:tileRect/>
          </a:gradFill>
          <a:ln>
            <a:noFill/>
          </a:ln>
          <a:effectLst>
            <a:outerShdw blurRad="25400" dist="25400" dir="10800000" algn="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ea typeface="微软雅黑" panose="020B0503020204020204" pitchFamily="34" charset="-122"/>
            </a:endParaRPr>
          </a:p>
        </p:txBody>
      </p:sp>
      <p:sp>
        <p:nvSpPr>
          <p:cNvPr id="6" name="矩形 5"/>
          <p:cNvSpPr/>
          <p:nvPr/>
        </p:nvSpPr>
        <p:spPr>
          <a:xfrm>
            <a:off x="4580120" y="2693490"/>
            <a:ext cx="2339102"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rPr>
              <a:t>论文准备过程</a:t>
            </a:r>
            <a:endPar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2" name="矩形 11"/>
          <p:cNvSpPr/>
          <p:nvPr/>
        </p:nvSpPr>
        <p:spPr>
          <a:xfrm>
            <a:off x="3907580" y="3595128"/>
            <a:ext cx="468386" cy="52130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2</a:t>
            </a:r>
            <a:endParaRPr lang="zh-CN" altLang="en-US" sz="3200" b="1" dirty="0">
              <a:latin typeface="微软雅黑" panose="020B0503020204020204" pitchFamily="34" charset="-122"/>
              <a:ea typeface="微软雅黑" panose="020B0503020204020204" pitchFamily="34" charset="-122"/>
            </a:endParaRPr>
          </a:p>
        </p:txBody>
      </p:sp>
      <p:sp>
        <p:nvSpPr>
          <p:cNvPr id="16" name="矩形 15"/>
          <p:cNvSpPr/>
          <p:nvPr/>
        </p:nvSpPr>
        <p:spPr>
          <a:xfrm>
            <a:off x="4580120" y="3610225"/>
            <a:ext cx="4437645"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rPr>
              <a:t>迁移学习</a:t>
            </a:r>
            <a:r>
              <a:rPr lang="en-US" altLang="zh-CN" sz="2800" b="1" dirty="0">
                <a:solidFill>
                  <a:schemeClr val="tx1">
                    <a:lumMod val="50000"/>
                    <a:lumOff val="50000"/>
                  </a:schemeClr>
                </a:solidFill>
                <a:latin typeface="微软雅黑" panose="020B0503020204020204" pitchFamily="34" charset="-122"/>
                <a:ea typeface="微软雅黑" panose="020B0503020204020204" pitchFamily="34" charset="-122"/>
              </a:rPr>
              <a:t>&amp;</a:t>
            </a:r>
            <a:r>
              <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rPr>
              <a:t>跨软件缺陷预测</a:t>
            </a:r>
            <a:endPar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8" name="Text Box 6"/>
          <p:cNvSpPr txBox="1">
            <a:spLocks noChangeArrowheads="1"/>
          </p:cNvSpPr>
          <p:nvPr/>
        </p:nvSpPr>
        <p:spPr bwMode="auto">
          <a:xfrm>
            <a:off x="3925994" y="1389328"/>
            <a:ext cx="4120423" cy="707886"/>
          </a:xfrm>
          <a:prstGeom prst="rect">
            <a:avLst/>
          </a:prstGeom>
          <a:noFill/>
          <a:ln w="9525">
            <a:noFill/>
            <a:miter lim="800000"/>
          </a:ln>
          <a:effectLst/>
        </p:spPr>
        <p:txBody>
          <a:bodyPr wrap="none" lIns="0">
            <a:spAutoFit/>
            <a:scene3d>
              <a:camera prst="orthographicFront"/>
              <a:lightRig rig="soft" dir="tl">
                <a:rot lat="0" lon="0" rev="0"/>
              </a:lightRig>
            </a:scene3d>
            <a:sp3d contourW="25400" prstMaterial="matte">
              <a:contourClr>
                <a:schemeClr val="accent2">
                  <a:tint val="20000"/>
                </a:schemeClr>
              </a:contourClr>
            </a:sp3d>
          </a:bodyPr>
          <a:lstStyle/>
          <a:p>
            <a:r>
              <a:rPr lang="zh-CN" altLang="en-US" sz="4000" spc="67" dirty="0">
                <a:ln w="11430">
                  <a:noFill/>
                </a:ln>
                <a:solidFill>
                  <a:sysClr val="windowText" lastClr="000000"/>
                </a:solidFill>
                <a:latin typeface="微软雅黑" panose="020B0503020204020204" pitchFamily="34" charset="-122"/>
                <a:ea typeface="微软雅黑" panose="020B0503020204020204" pitchFamily="34" charset="-122"/>
              </a:rPr>
              <a:t>目录 </a:t>
            </a:r>
            <a:r>
              <a:rPr lang="en-US" altLang="zh-CN" sz="4000" spc="67" dirty="0">
                <a:ln w="11430">
                  <a:noFill/>
                </a:ln>
                <a:solidFill>
                  <a:schemeClr val="bg1">
                    <a:lumMod val="75000"/>
                  </a:schemeClr>
                </a:solidFill>
                <a:latin typeface="微软雅黑" panose="020B0503020204020204" pitchFamily="34" charset="-122"/>
                <a:ea typeface="微软雅黑" panose="020B0503020204020204" pitchFamily="34" charset="-122"/>
              </a:rPr>
              <a:t>| CONTENT</a:t>
            </a:r>
            <a:endParaRPr lang="en-US" altLang="zh-CN" sz="4000" spc="67" dirty="0">
              <a:ln w="11430">
                <a:noFill/>
              </a:ln>
              <a:solidFill>
                <a:schemeClr val="bg1">
                  <a:lumMod val="7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3900072" y="4496575"/>
            <a:ext cx="471365" cy="47362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3</a:t>
            </a:r>
            <a:endParaRPr lang="zh-CN" altLang="en-US" sz="3200" b="1"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8833" y="178617"/>
            <a:ext cx="3279052" cy="944745"/>
          </a:xfrm>
          <a:prstGeom prst="rect">
            <a:avLst/>
          </a:prstGeom>
        </p:spPr>
      </p:pic>
      <p:sp>
        <p:nvSpPr>
          <p:cNvPr id="29" name="矩形 28"/>
          <p:cNvSpPr/>
          <p:nvPr/>
        </p:nvSpPr>
        <p:spPr>
          <a:xfrm>
            <a:off x="3900102" y="2703311"/>
            <a:ext cx="483342" cy="51433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1</a:t>
            </a:r>
            <a:endParaRPr lang="zh-CN" altLang="en-US" sz="3200" b="1" dirty="0">
              <a:latin typeface="微软雅黑" panose="020B0503020204020204" pitchFamily="34" charset="-122"/>
              <a:ea typeface="微软雅黑" panose="020B0503020204020204" pitchFamily="34" charset="-122"/>
            </a:endParaRPr>
          </a:p>
        </p:txBody>
      </p:sp>
      <p:sp>
        <p:nvSpPr>
          <p:cNvPr id="4" name="文本框 3"/>
          <p:cNvSpPr txBox="1"/>
          <p:nvPr/>
        </p:nvSpPr>
        <p:spPr>
          <a:xfrm>
            <a:off x="-896112" y="640080"/>
            <a:ext cx="914400" cy="914400"/>
          </a:xfrm>
          <a:prstGeom prst="rect">
            <a:avLst/>
          </a:prstGeom>
          <a:noFill/>
        </p:spPr>
        <p:txBody>
          <a:bodyPr wrap="none" rtlCol="0">
            <a:noAutofit/>
          </a:bodyPr>
          <a:lstStyle/>
          <a:p>
            <a:pPr algn="l"/>
            <a:endParaRPr kumimoji="1" lang="zh-CN" altLang="en-US" sz="1800" dirty="0">
              <a:latin typeface="微软雅黑" panose="020B0503020204020204" pitchFamily="34" charset="-122"/>
              <a:ea typeface="微软雅黑" panose="020B0503020204020204" pitchFamily="34" charset="-122"/>
            </a:endParaRPr>
          </a:p>
        </p:txBody>
      </p:sp>
      <p:sp>
        <p:nvSpPr>
          <p:cNvPr id="33" name="矩形 32"/>
          <p:cNvSpPr/>
          <p:nvPr/>
        </p:nvSpPr>
        <p:spPr>
          <a:xfrm>
            <a:off x="4561248" y="4488054"/>
            <a:ext cx="4102405"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rPr>
              <a:t>深度学习</a:t>
            </a:r>
            <a:r>
              <a:rPr lang="en-US" altLang="zh-CN" sz="2800" b="1" dirty="0">
                <a:solidFill>
                  <a:schemeClr val="tx1">
                    <a:lumMod val="50000"/>
                    <a:lumOff val="50000"/>
                  </a:schemeClr>
                </a:solidFill>
                <a:latin typeface="微软雅黑" panose="020B0503020204020204" pitchFamily="34" charset="-122"/>
                <a:ea typeface="微软雅黑" panose="020B0503020204020204" pitchFamily="34" charset="-122"/>
              </a:rPr>
              <a:t>&amp;</a:t>
            </a:r>
            <a:r>
              <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rPr>
              <a:t>软件缺陷预测</a:t>
            </a:r>
            <a:endPar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5" name="矩形 24"/>
          <p:cNvSpPr/>
          <p:nvPr/>
        </p:nvSpPr>
        <p:spPr>
          <a:xfrm>
            <a:off x="3907580" y="5350340"/>
            <a:ext cx="471365" cy="47362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4</a:t>
            </a:r>
            <a:endParaRPr lang="zh-CN" altLang="en-US" sz="3200" b="1" dirty="0">
              <a:latin typeface="微软雅黑" panose="020B0503020204020204" pitchFamily="34" charset="-122"/>
              <a:ea typeface="微软雅黑" panose="020B0503020204020204" pitchFamily="34" charset="-122"/>
            </a:endParaRPr>
          </a:p>
        </p:txBody>
      </p:sp>
      <p:sp>
        <p:nvSpPr>
          <p:cNvPr id="26" name="矩形 25"/>
          <p:cNvSpPr/>
          <p:nvPr/>
        </p:nvSpPr>
        <p:spPr>
          <a:xfrm>
            <a:off x="4568756" y="5341819"/>
            <a:ext cx="1620957"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rPr>
              <a:t>其他工作</a:t>
            </a:r>
            <a:endPar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151638" y="75643"/>
            <a:ext cx="8229600" cy="533400"/>
          </a:xfrm>
        </p:spPr>
        <p:txBody>
          <a:bodyPr/>
          <a:lstStyle/>
          <a:p>
            <a:r>
              <a:rPr lang="zh-CN" altLang="en-US" b="1" dirty="0">
                <a:solidFill>
                  <a:srgbClr val="0154A1"/>
                </a:solidFill>
              </a:rPr>
              <a:t>基础准备</a:t>
            </a:r>
            <a:r>
              <a:rPr lang="en-US" altLang="zh-CN" b="1" dirty="0">
                <a:solidFill>
                  <a:srgbClr val="0154A1"/>
                </a:solidFill>
              </a:rPr>
              <a:t>——</a:t>
            </a:r>
            <a:r>
              <a:rPr lang="zh-CN" altLang="en-US" b="1" dirty="0">
                <a:solidFill>
                  <a:srgbClr val="0154A1"/>
                </a:solidFill>
              </a:rPr>
              <a:t>查阅文献</a:t>
            </a:r>
            <a:endParaRPr lang="zh-CN" altLang="en-US" b="1" dirty="0">
              <a:solidFill>
                <a:srgbClr val="0154A1"/>
              </a:solidFill>
            </a:endParaRPr>
          </a:p>
        </p:txBody>
      </p:sp>
      <p:graphicFrame>
        <p:nvGraphicFramePr>
          <p:cNvPr id="6" name="图表 5"/>
          <p:cNvGraphicFramePr/>
          <p:nvPr/>
        </p:nvGraphicFramePr>
        <p:xfrm>
          <a:off x="536448" y="912368"/>
          <a:ext cx="8022336" cy="578104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文本框 1"/>
          <p:cNvSpPr txBox="1"/>
          <p:nvPr/>
        </p:nvSpPr>
        <p:spPr>
          <a:xfrm>
            <a:off x="7470648" y="4050792"/>
            <a:ext cx="566928" cy="374904"/>
          </a:xfrm>
          <a:prstGeom prst="rect">
            <a:avLst/>
          </a:prstGeom>
          <a:noFill/>
        </p:spPr>
        <p:txBody>
          <a:bodyPr wrap="none" rtlCol="0">
            <a:noAutofit/>
          </a:bodyPr>
          <a:lstStyle/>
          <a:p>
            <a:pPr algn="l"/>
            <a:r>
              <a:rPr kumimoji="1" lang="zh-CN" altLang="en-US" sz="1800">
                <a:solidFill>
                  <a:srgbClr val="2724FF"/>
                </a:solidFill>
                <a:latin typeface="微软雅黑" panose="020B0503020204020204" pitchFamily="34" charset="-122"/>
                <a:ea typeface="微软雅黑" panose="020B0503020204020204" pitchFamily="34" charset="-122"/>
              </a:rPr>
              <a:t>新！</a:t>
            </a:r>
            <a:endParaRPr kumimoji="1" lang="zh-CN" altLang="en-US" sz="1800" dirty="0">
              <a:solidFill>
                <a:srgbClr val="2724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151638" y="75643"/>
            <a:ext cx="8229600" cy="533400"/>
          </a:xfrm>
        </p:spPr>
        <p:txBody>
          <a:bodyPr/>
          <a:lstStyle/>
          <a:p>
            <a:r>
              <a:rPr lang="zh-CN" altLang="en-US" b="1" dirty="0">
                <a:solidFill>
                  <a:srgbClr val="0154A1"/>
                </a:solidFill>
              </a:rPr>
              <a:t>基础准备</a:t>
            </a:r>
            <a:r>
              <a:rPr lang="en-US" altLang="zh-CN" b="1" dirty="0">
                <a:solidFill>
                  <a:srgbClr val="0154A1"/>
                </a:solidFill>
              </a:rPr>
              <a:t>——</a:t>
            </a:r>
            <a:r>
              <a:rPr lang="zh-CN" altLang="en-US" b="1" dirty="0">
                <a:solidFill>
                  <a:srgbClr val="0154A1"/>
                </a:solidFill>
              </a:rPr>
              <a:t>月度汇报及论文进展</a:t>
            </a:r>
            <a:endParaRPr lang="zh-CN" altLang="en-US" b="1" dirty="0">
              <a:solidFill>
                <a:srgbClr val="0154A1"/>
              </a:solidFill>
            </a:endParaRPr>
          </a:p>
        </p:txBody>
      </p:sp>
      <p:graphicFrame>
        <p:nvGraphicFramePr>
          <p:cNvPr id="2" name="图表 1"/>
          <p:cNvGraphicFramePr/>
          <p:nvPr/>
        </p:nvGraphicFramePr>
        <p:xfrm>
          <a:off x="694944" y="1323848"/>
          <a:ext cx="8183880"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文本框 4"/>
          <p:cNvSpPr txBox="1"/>
          <p:nvPr/>
        </p:nvSpPr>
        <p:spPr>
          <a:xfrm>
            <a:off x="429768" y="3833368"/>
            <a:ext cx="1828800" cy="674624"/>
          </a:xfrm>
          <a:prstGeom prst="rect">
            <a:avLst/>
          </a:prstGeom>
          <a:noFill/>
        </p:spPr>
        <p:txBody>
          <a:bodyPr wrap="none" rtlCol="0">
            <a:noAutofit/>
          </a:bodyPr>
          <a:lstStyle/>
          <a:p>
            <a:pPr algn="ctr"/>
            <a:r>
              <a:rPr kumimoji="1" lang="en-US" altLang="zh-CN" sz="1800" dirty="0">
                <a:latin typeface="微软雅黑" panose="020B0503020204020204" pitchFamily="34" charset="-122"/>
                <a:ea typeface="微软雅黑" panose="020B0503020204020204" pitchFamily="34" charset="-122"/>
                <a:hlinkClick r:id="rId6" action="ppaction://hlinkpres?slideindex=1&amp;slidetitle="/>
              </a:rPr>
              <a:t>TL</a:t>
            </a:r>
            <a:r>
              <a:rPr kumimoji="1" lang="zh-CN" altLang="en-US" sz="1800" dirty="0">
                <a:latin typeface="微软雅黑" panose="020B0503020204020204" pitchFamily="34" charset="-122"/>
                <a:ea typeface="微软雅黑" panose="020B0503020204020204" pitchFamily="34" charset="-122"/>
                <a:hlinkClick r:id="rId6" action="ppaction://hlinkpres?slideindex=1&amp;slidetitle="/>
              </a:rPr>
              <a:t>文献简述</a:t>
            </a:r>
            <a:endParaRPr kumimoji="1" lang="en-US" altLang="zh-CN" sz="1800" dirty="0">
              <a:latin typeface="微软雅黑" panose="020B0503020204020204" pitchFamily="34" charset="-122"/>
              <a:ea typeface="微软雅黑" panose="020B0503020204020204" pitchFamily="34" charset="-122"/>
            </a:endParaRPr>
          </a:p>
          <a:p>
            <a:pPr algn="ctr"/>
            <a:r>
              <a:rPr kumimoji="1" lang="en-US" altLang="zh-CN" sz="1800" dirty="0">
                <a:latin typeface="微软雅黑" panose="020B0503020204020204" pitchFamily="34" charset="-122"/>
                <a:ea typeface="微软雅黑" panose="020B0503020204020204" pitchFamily="34" charset="-122"/>
                <a:hlinkClick r:id="rId7" action="ppaction://hlinkpres?slideindex=1&amp;slidetitle="/>
              </a:rPr>
              <a:t>CPDP</a:t>
            </a:r>
            <a:r>
              <a:rPr kumimoji="1" lang="zh-CN" altLang="en-US" sz="1800" dirty="0">
                <a:latin typeface="微软雅黑" panose="020B0503020204020204" pitchFamily="34" charset="-122"/>
                <a:ea typeface="微软雅黑" panose="020B0503020204020204" pitchFamily="34" charset="-122"/>
                <a:hlinkClick r:id="rId7" action="ppaction://hlinkpres?slideindex=1&amp;slidetitle="/>
              </a:rPr>
              <a:t>文献简述</a:t>
            </a:r>
            <a:endParaRPr kumimoji="1" lang="zh-CN" altLang="en-US" sz="18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3320034" y="3835398"/>
            <a:ext cx="2321814" cy="663450"/>
          </a:xfrm>
          <a:prstGeom prst="rect">
            <a:avLst/>
          </a:prstGeom>
          <a:noFill/>
        </p:spPr>
        <p:txBody>
          <a:bodyPr wrap="none" rtlCol="0">
            <a:noAutofit/>
          </a:bodyPr>
          <a:lstStyle/>
          <a:p>
            <a:pPr algn="ctr"/>
            <a:r>
              <a:rPr kumimoji="1" lang="zh-CN" altLang="en-US" sz="1800" dirty="0">
                <a:latin typeface="微软雅黑" panose="020B0503020204020204" pitchFamily="34" charset="-122"/>
                <a:ea typeface="微软雅黑" panose="020B0503020204020204" pitchFamily="34" charset="-122"/>
                <a:hlinkClick r:id="rId8" action="ppaction://hlinkpres?slideindex=1&amp;slidetitle="/>
              </a:rPr>
              <a:t>问题及方法讨论</a:t>
            </a:r>
            <a:endParaRPr kumimoji="1" lang="en-US" altLang="zh-CN" sz="1800" dirty="0">
              <a:latin typeface="微软雅黑" panose="020B0503020204020204" pitchFamily="34" charset="-122"/>
              <a:ea typeface="微软雅黑" panose="020B0503020204020204" pitchFamily="34" charset="-122"/>
            </a:endParaRPr>
          </a:p>
          <a:p>
            <a:pPr algn="ctr"/>
            <a:r>
              <a:rPr kumimoji="1" lang="zh-CN" altLang="en-US" sz="1800" dirty="0">
                <a:latin typeface="微软雅黑" panose="020B0503020204020204" pitchFamily="34" charset="-122"/>
                <a:ea typeface="微软雅黑" panose="020B0503020204020204" pitchFamily="34" charset="-122"/>
              </a:rPr>
              <a:t>实验设计及代码实现</a:t>
            </a:r>
            <a:endParaRPr kumimoji="1" lang="zh-CN" altLang="en-US" sz="18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6422612" y="3706367"/>
            <a:ext cx="1849184" cy="921512"/>
          </a:xfrm>
          <a:prstGeom prst="rect">
            <a:avLst/>
          </a:prstGeom>
          <a:noFill/>
        </p:spPr>
        <p:txBody>
          <a:bodyPr wrap="none" rtlCol="0">
            <a:noAutofit/>
          </a:bodyPr>
          <a:lstStyle/>
          <a:p>
            <a:pPr algn="ctr"/>
            <a:r>
              <a:rPr kumimoji="1" lang="en-US" altLang="zh-CN" sz="1800" dirty="0">
                <a:latin typeface="微软雅黑" panose="020B0503020204020204" pitchFamily="34" charset="-122"/>
                <a:ea typeface="微软雅黑" panose="020B0503020204020204" pitchFamily="34" charset="-122"/>
                <a:hlinkClick r:id="rId9" action="ppaction://hlinkfile"/>
              </a:rPr>
              <a:t>Transaction</a:t>
            </a:r>
            <a:r>
              <a:rPr kumimoji="1" lang="zh-CN" altLang="en-US" sz="1800" dirty="0">
                <a:latin typeface="微软雅黑" panose="020B0503020204020204" pitchFamily="34" charset="-122"/>
                <a:ea typeface="微软雅黑" panose="020B0503020204020204" pitchFamily="34" charset="-122"/>
                <a:hlinkClick r:id="rId9" action="ppaction://hlinkfile"/>
              </a:rPr>
              <a:t>论文</a:t>
            </a:r>
            <a:endParaRPr kumimoji="1" lang="en-US" altLang="zh-CN" sz="1800" dirty="0">
              <a:latin typeface="微软雅黑" panose="020B0503020204020204" pitchFamily="34" charset="-122"/>
              <a:ea typeface="微软雅黑" panose="020B0503020204020204" pitchFamily="34" charset="-122"/>
            </a:endParaRPr>
          </a:p>
          <a:p>
            <a:pPr algn="ctr"/>
            <a:r>
              <a:rPr kumimoji="1" lang="zh-CN" altLang="en-US" sz="1800" dirty="0">
                <a:latin typeface="微软雅黑" panose="020B0503020204020204" pitchFamily="34" charset="-122"/>
                <a:ea typeface="微软雅黑" panose="020B0503020204020204" pitchFamily="34" charset="-122"/>
                <a:hlinkClick r:id="rId10" action="ppaction://hlinkfile"/>
              </a:rPr>
              <a:t>普通期刊论文</a:t>
            </a:r>
            <a:endParaRPr kumimoji="1" lang="en-US" altLang="zh-CN" sz="1800" dirty="0">
              <a:latin typeface="微软雅黑" panose="020B0503020204020204" pitchFamily="34" charset="-122"/>
              <a:ea typeface="微软雅黑" panose="020B0503020204020204" pitchFamily="34" charset="-122"/>
            </a:endParaRPr>
          </a:p>
          <a:p>
            <a:pPr algn="ctr"/>
            <a:r>
              <a:rPr kumimoji="1" lang="zh-CN" altLang="en-US" sz="1800" dirty="0">
                <a:latin typeface="微软雅黑" panose="020B0503020204020204" pitchFamily="34" charset="-122"/>
                <a:ea typeface="微软雅黑" panose="020B0503020204020204" pitchFamily="34" charset="-122"/>
                <a:hlinkClick r:id="rId11" action="ppaction://hlinkfile"/>
              </a:rPr>
              <a:t>会议论文</a:t>
            </a:r>
            <a:endParaRPr kumimoji="1" lang="zh-CN" altLang="en-US" sz="18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777240" y="5329428"/>
            <a:ext cx="1133856" cy="411480"/>
          </a:xfrm>
          <a:prstGeom prst="rect">
            <a:avLst/>
          </a:prstGeom>
          <a:noFill/>
        </p:spPr>
        <p:txBody>
          <a:bodyPr wrap="none" rtlCol="0">
            <a:noAutofit/>
          </a:bodyPr>
          <a:lstStyle/>
          <a:p>
            <a:pPr algn="ctr"/>
            <a:r>
              <a:rPr kumimoji="1" lang="zh-CN" altLang="en-US" sz="1800" dirty="0">
                <a:latin typeface="微软雅黑" panose="020B0503020204020204" pitchFamily="34" charset="-122"/>
                <a:ea typeface="微软雅黑" panose="020B0503020204020204" pitchFamily="34" charset="-122"/>
              </a:rPr>
              <a:t>基础准备</a:t>
            </a:r>
            <a:endParaRPr kumimoji="1" lang="zh-CN" altLang="en-US" sz="1800"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3189732" y="4765643"/>
            <a:ext cx="2582417" cy="1610772"/>
          </a:xfrm>
          <a:prstGeom prst="rect">
            <a:avLst/>
          </a:prstGeom>
          <a:noFill/>
        </p:spPr>
        <p:txBody>
          <a:bodyPr wrap="none" rtlCol="0">
            <a:noAutofit/>
          </a:bodyPr>
          <a:lstStyle/>
          <a:p>
            <a:pPr algn="ctr"/>
            <a:r>
              <a:rPr kumimoji="1" lang="en-US" altLang="zh-CN" sz="1600" dirty="0" err="1">
                <a:latin typeface="微软雅黑" panose="020B0503020204020204" pitchFamily="34" charset="-122"/>
                <a:ea typeface="微软雅黑" panose="020B0503020204020204" pitchFamily="34" charset="-122"/>
              </a:rPr>
              <a:t>Matlab</a:t>
            </a:r>
            <a:r>
              <a:rPr kumimoji="1" lang="zh-CN" altLang="en-US" sz="1600" dirty="0">
                <a:latin typeface="微软雅黑" panose="020B0503020204020204" pitchFamily="34" charset="-122"/>
                <a:ea typeface="微软雅黑" panose="020B0503020204020204" pitchFamily="34" charset="-122"/>
              </a:rPr>
              <a:t> </a:t>
            </a:r>
            <a:endParaRPr kumimoji="1" lang="en-US" altLang="zh-CN" sz="1600" dirty="0">
              <a:latin typeface="微软雅黑" panose="020B0503020204020204" pitchFamily="34" charset="-122"/>
              <a:ea typeface="微软雅黑" panose="020B0503020204020204" pitchFamily="34" charset="-122"/>
            </a:endParaRPr>
          </a:p>
          <a:p>
            <a:pPr algn="ctr"/>
            <a:r>
              <a:rPr kumimoji="1" lang="en-US" altLang="zh-CN" sz="1600" dirty="0">
                <a:latin typeface="微软雅黑" panose="020B0503020204020204" pitchFamily="34" charset="-122"/>
                <a:ea typeface="微软雅黑" panose="020B0503020204020204" pitchFamily="34" charset="-122"/>
              </a:rPr>
              <a:t>Java-</a:t>
            </a:r>
            <a:r>
              <a:rPr kumimoji="1" lang="en-US" altLang="zh-CN" sz="1600" dirty="0" err="1">
                <a:latin typeface="微软雅黑" panose="020B0503020204020204" pitchFamily="34" charset="-122"/>
                <a:ea typeface="微软雅黑" panose="020B0503020204020204" pitchFamily="34" charset="-122"/>
              </a:rPr>
              <a:t>weka</a:t>
            </a:r>
            <a:endParaRPr kumimoji="1" lang="en-US" altLang="zh-CN" sz="1600" dirty="0">
              <a:latin typeface="微软雅黑" panose="020B0503020204020204" pitchFamily="34" charset="-122"/>
              <a:ea typeface="微软雅黑" panose="020B0503020204020204" pitchFamily="34" charset="-122"/>
            </a:endParaRPr>
          </a:p>
          <a:p>
            <a:pPr algn="ctr"/>
            <a:endParaRPr kumimoji="1" lang="en-US" altLang="zh-CN" sz="1600" dirty="0">
              <a:latin typeface="微软雅黑" panose="020B0503020204020204" pitchFamily="34" charset="-122"/>
              <a:ea typeface="微软雅黑" panose="020B0503020204020204" pitchFamily="34" charset="-122"/>
            </a:endParaRPr>
          </a:p>
          <a:p>
            <a:pPr algn="ctr"/>
            <a:r>
              <a:rPr kumimoji="1" lang="en-US" altLang="zh-CN" sz="1600" dirty="0">
                <a:latin typeface="微软雅黑" panose="020B0503020204020204" pitchFamily="34" charset="-122"/>
                <a:ea typeface="微软雅黑" panose="020B0503020204020204" pitchFamily="34" charset="-122"/>
              </a:rPr>
              <a:t>Python</a:t>
            </a:r>
            <a:endParaRPr kumimoji="1" lang="en-US" altLang="zh-CN" sz="1600" dirty="0">
              <a:latin typeface="微软雅黑" panose="020B0503020204020204" pitchFamily="34" charset="-122"/>
              <a:ea typeface="微软雅黑" panose="020B0503020204020204" pitchFamily="34" charset="-122"/>
            </a:endParaRPr>
          </a:p>
          <a:p>
            <a:pPr algn="ctr"/>
            <a:r>
              <a:rPr kumimoji="1" lang="en-US" altLang="zh-CN" sz="1600" dirty="0" err="1">
                <a:latin typeface="微软雅黑" panose="020B0503020204020204" pitchFamily="34" charset="-122"/>
                <a:ea typeface="微软雅黑" panose="020B0503020204020204" pitchFamily="34" charset="-122"/>
              </a:rPr>
              <a:t>Sklearn</a:t>
            </a:r>
            <a:r>
              <a:rPr kumimoji="1" lang="zh-CN" altLang="en-US" sz="1600" dirty="0">
                <a:latin typeface="微软雅黑" panose="020B0503020204020204" pitchFamily="34" charset="-122"/>
                <a:ea typeface="微软雅黑" panose="020B0503020204020204" pitchFamily="34" charset="-122"/>
              </a:rPr>
              <a:t>、</a:t>
            </a:r>
            <a:r>
              <a:rPr kumimoji="1" lang="en-US" altLang="zh-CN" sz="1600" dirty="0" err="1">
                <a:latin typeface="微软雅黑" panose="020B0503020204020204" pitchFamily="34" charset="-122"/>
                <a:ea typeface="微软雅黑" panose="020B0503020204020204" pitchFamily="34" charset="-122"/>
              </a:rPr>
              <a:t>PyTorch</a:t>
            </a:r>
            <a:endParaRPr kumimoji="1" lang="en-US" altLang="zh-CN" sz="1600" dirty="0">
              <a:latin typeface="微软雅黑" panose="020B0503020204020204" pitchFamily="34" charset="-122"/>
              <a:ea typeface="微软雅黑" panose="020B0503020204020204" pitchFamily="34" charset="-122"/>
            </a:endParaRPr>
          </a:p>
          <a:p>
            <a:pPr algn="ctr"/>
            <a:r>
              <a:rPr kumimoji="1" lang="en-US" altLang="zh-CN" sz="1600" dirty="0">
                <a:latin typeface="微软雅黑" panose="020B0503020204020204" pitchFamily="34" charset="-122"/>
                <a:ea typeface="微软雅黑" panose="020B0503020204020204" pitchFamily="34" charset="-122"/>
              </a:rPr>
              <a:t>TensorFlow</a:t>
            </a:r>
            <a:r>
              <a:rPr kumimoji="1" lang="zh-CN" altLang="en-US" sz="1600" dirty="0">
                <a:latin typeface="微软雅黑" panose="020B0503020204020204" pitchFamily="34" charset="-122"/>
                <a:ea typeface="微软雅黑" panose="020B0503020204020204" pitchFamily="34" charset="-122"/>
              </a:rPr>
              <a:t>、</a:t>
            </a:r>
            <a:r>
              <a:rPr kumimoji="1" lang="en-US" altLang="zh-CN" sz="1600" dirty="0" err="1">
                <a:latin typeface="微软雅黑" panose="020B0503020204020204" pitchFamily="34" charset="-122"/>
                <a:ea typeface="微软雅黑" panose="020B0503020204020204" pitchFamily="34" charset="-122"/>
              </a:rPr>
              <a:t>Keras</a:t>
            </a:r>
            <a:endParaRPr kumimoji="1" lang="zh-CN" altLang="en-US" sz="1600"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6485572" y="5205221"/>
            <a:ext cx="1810131" cy="659892"/>
          </a:xfrm>
          <a:prstGeom prst="rect">
            <a:avLst/>
          </a:prstGeom>
          <a:noFill/>
        </p:spPr>
        <p:txBody>
          <a:bodyPr wrap="none" rtlCol="0">
            <a:noAutofit/>
          </a:bodyPr>
          <a:lstStyle/>
          <a:p>
            <a:pPr algn="ctr"/>
            <a:r>
              <a:rPr kumimoji="1" lang="en-US" altLang="zh-CN" sz="1800" dirty="0">
                <a:latin typeface="微软雅黑" panose="020B0503020204020204" pitchFamily="34" charset="-122"/>
                <a:ea typeface="微软雅黑" panose="020B0503020204020204" pitchFamily="34" charset="-122"/>
              </a:rPr>
              <a:t>Word</a:t>
            </a:r>
            <a:endParaRPr kumimoji="1" lang="en-US" altLang="zh-CN" sz="1800" dirty="0">
              <a:latin typeface="微软雅黑" panose="020B0503020204020204" pitchFamily="34" charset="-122"/>
              <a:ea typeface="微软雅黑" panose="020B0503020204020204" pitchFamily="34" charset="-122"/>
            </a:endParaRPr>
          </a:p>
          <a:p>
            <a:pPr algn="ctr"/>
            <a:r>
              <a:rPr kumimoji="1" lang="en-US" altLang="zh-CN" sz="1800" dirty="0">
                <a:latin typeface="微软雅黑" panose="020B0503020204020204" pitchFamily="34" charset="-122"/>
                <a:ea typeface="微软雅黑" panose="020B0503020204020204" pitchFamily="34" charset="-122"/>
              </a:rPr>
              <a:t>Latex (</a:t>
            </a:r>
            <a:r>
              <a:rPr kumimoji="1" lang="en-US" altLang="zh-CN" sz="1800" dirty="0" err="1">
                <a:latin typeface="微软雅黑" panose="020B0503020204020204" pitchFamily="34" charset="-122"/>
                <a:ea typeface="微软雅黑" panose="020B0503020204020204" pitchFamily="34" charset="-122"/>
              </a:rPr>
              <a:t>TexStudio</a:t>
            </a:r>
            <a:r>
              <a:rPr kumimoji="1" lang="en-US" altLang="zh-CN" sz="1800" dirty="0">
                <a:latin typeface="微软雅黑" panose="020B0503020204020204" pitchFamily="34" charset="-122"/>
                <a:ea typeface="微软雅黑" panose="020B0503020204020204" pitchFamily="34" charset="-122"/>
              </a:rPr>
              <a:t>)</a:t>
            </a:r>
            <a:endParaRPr kumimoji="1" lang="zh-CN" altLang="en-US" sz="1800" dirty="0">
              <a:latin typeface="微软雅黑" panose="020B0503020204020204" pitchFamily="34" charset="-122"/>
              <a:ea typeface="微软雅黑" panose="020B0503020204020204" pitchFamily="34" charset="-122"/>
            </a:endParaRPr>
          </a:p>
        </p:txBody>
      </p:sp>
      <p:sp>
        <p:nvSpPr>
          <p:cNvPr id="15" name="右箭头 14"/>
          <p:cNvSpPr/>
          <p:nvPr/>
        </p:nvSpPr>
        <p:spPr bwMode="auto">
          <a:xfrm>
            <a:off x="4123944" y="2784389"/>
            <a:ext cx="475488" cy="207729"/>
          </a:xfrm>
          <a:prstGeom prst="rightArrow">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16" name="右箭头 15"/>
          <p:cNvSpPr/>
          <p:nvPr/>
        </p:nvSpPr>
        <p:spPr bwMode="auto">
          <a:xfrm rot="10800000">
            <a:off x="4123944" y="3017520"/>
            <a:ext cx="475488" cy="194054"/>
          </a:xfrm>
          <a:prstGeom prst="rightArrow">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cxnSp>
        <p:nvCxnSpPr>
          <p:cNvPr id="20" name="直线连接符 19"/>
          <p:cNvCxnSpPr/>
          <p:nvPr/>
        </p:nvCxnSpPr>
        <p:spPr bwMode="auto">
          <a:xfrm>
            <a:off x="2436112" y="1072895"/>
            <a:ext cx="9144" cy="5303520"/>
          </a:xfrm>
          <a:prstGeom prst="line">
            <a:avLst/>
          </a:prstGeom>
          <a:noFill/>
          <a:ln w="15875" cap="flat" cmpd="sng" algn="ctr">
            <a:solidFill>
              <a:schemeClr val="tx1"/>
            </a:solidFill>
            <a:prstDash val="dash"/>
            <a:round/>
            <a:headEnd type="none" w="med" len="med"/>
            <a:tailEnd type="none" w="med" len="med"/>
          </a:ln>
          <a:effectLst/>
        </p:spPr>
      </p:cxnSp>
      <p:cxnSp>
        <p:nvCxnSpPr>
          <p:cNvPr id="22" name="直线连接符 21"/>
          <p:cNvCxnSpPr/>
          <p:nvPr/>
        </p:nvCxnSpPr>
        <p:spPr bwMode="auto">
          <a:xfrm>
            <a:off x="6302212" y="1063751"/>
            <a:ext cx="9144" cy="5303520"/>
          </a:xfrm>
          <a:prstGeom prst="line">
            <a:avLst/>
          </a:prstGeom>
          <a:noFill/>
          <a:ln w="15875" cap="flat" cmpd="sng" algn="ctr">
            <a:solidFill>
              <a:schemeClr val="tx1"/>
            </a:solidFill>
            <a:prstDash val="dash"/>
            <a:round/>
            <a:headEnd type="none" w="med" len="med"/>
            <a:tailEnd type="none" w="med" len="med"/>
          </a:ln>
          <a:effectLst/>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0154A1"/>
                </a:solidFill>
              </a:rPr>
              <a:t>基础准备</a:t>
            </a:r>
            <a:r>
              <a:rPr lang="en-US" altLang="zh-CN" b="1" dirty="0">
                <a:solidFill>
                  <a:srgbClr val="0154A1"/>
                </a:solidFill>
              </a:rPr>
              <a:t>——</a:t>
            </a:r>
            <a:r>
              <a:rPr lang="zh-CN" altLang="en-US" b="1" dirty="0">
                <a:solidFill>
                  <a:srgbClr val="0154A1"/>
                </a:solidFill>
              </a:rPr>
              <a:t>资源分享</a:t>
            </a:r>
            <a:endParaRPr lang="zh-CN" altLang="en-US" b="1" dirty="0">
              <a:solidFill>
                <a:srgbClr val="0154A1"/>
              </a:solidFill>
            </a:endParaRPr>
          </a:p>
        </p:txBody>
      </p:sp>
      <p:sp>
        <p:nvSpPr>
          <p:cNvPr id="3" name="文本框 2"/>
          <p:cNvSpPr txBox="1"/>
          <p:nvPr/>
        </p:nvSpPr>
        <p:spPr>
          <a:xfrm>
            <a:off x="343662" y="1083266"/>
            <a:ext cx="8432800" cy="5262669"/>
          </a:xfrm>
          <a:prstGeom prst="rect">
            <a:avLst/>
          </a:prstGeom>
          <a:noFill/>
        </p:spPr>
        <p:txBody>
          <a:bodyPr wrap="square" rtlCol="0">
            <a:noAutofit/>
          </a:bodyPr>
          <a:lstStyle/>
          <a:p>
            <a:r>
              <a:rPr lang="en-US" altLang="zh-CN" sz="2200" b="1" dirty="0"/>
              <a:t>1</a:t>
            </a:r>
            <a:r>
              <a:rPr lang="zh-CN" altLang="en-US" sz="2200" b="1" dirty="0"/>
              <a:t>、</a:t>
            </a:r>
            <a:r>
              <a:rPr lang="en-US" altLang="zh-CN" sz="2200" b="1" dirty="0">
                <a:hlinkClick r:id="rId1" action="ppaction://hlinkfile"/>
              </a:rPr>
              <a:t>CCF</a:t>
            </a:r>
            <a:r>
              <a:rPr lang="zh-CN" altLang="en-US" sz="2200" b="1" dirty="0">
                <a:hlinkClick r:id="rId1" action="ppaction://hlinkfile"/>
              </a:rPr>
              <a:t>中国计算机学会推荐国际学术会议和期刊目录 </a:t>
            </a:r>
            <a:endParaRPr lang="en-US" altLang="zh-CN" sz="2200" b="1" dirty="0"/>
          </a:p>
          <a:p>
            <a:endParaRPr lang="en-US" altLang="zh-CN" sz="2200" b="1" dirty="0"/>
          </a:p>
          <a:p>
            <a:endParaRPr lang="en-US" altLang="zh-CN" sz="2200" b="1" dirty="0"/>
          </a:p>
          <a:p>
            <a:r>
              <a:rPr lang="en-US" altLang="zh-CN" sz="2200" b="1" dirty="0"/>
              <a:t>2</a:t>
            </a:r>
            <a:r>
              <a:rPr lang="zh-CN" altLang="en-US" sz="2200" b="1" dirty="0"/>
              <a:t>、顶会查阅方式：</a:t>
            </a:r>
            <a:endParaRPr lang="en-US" altLang="zh-CN" sz="2200" b="1" dirty="0"/>
          </a:p>
          <a:p>
            <a:r>
              <a:rPr lang="en-US" altLang="zh-CN" sz="2200" b="1" dirty="0">
                <a:hlinkClick r:id="rId2"/>
              </a:rPr>
              <a:t>http://</a:t>
            </a:r>
            <a:r>
              <a:rPr lang="en-US" altLang="zh-CN" sz="2200" b="1" dirty="0" err="1">
                <a:hlinkClick r:id="rId2"/>
              </a:rPr>
              <a:t>dblp.uni-trier.de</a:t>
            </a:r>
            <a:r>
              <a:rPr lang="en-US" altLang="zh-CN" sz="2200" b="1" dirty="0">
                <a:hlinkClick r:id="rId2"/>
              </a:rPr>
              <a:t>/</a:t>
            </a:r>
            <a:r>
              <a:rPr lang="en-US" altLang="zh-CN" sz="2200" b="1" dirty="0" err="1">
                <a:hlinkClick r:id="rId2"/>
              </a:rPr>
              <a:t>db</a:t>
            </a:r>
            <a:r>
              <a:rPr lang="en-US" altLang="zh-CN" sz="2200" b="1" dirty="0">
                <a:hlinkClick r:id="rId2"/>
              </a:rPr>
              <a:t>/</a:t>
            </a:r>
            <a:r>
              <a:rPr lang="en-US" altLang="zh-CN" sz="2200" b="1" dirty="0" err="1">
                <a:hlinkClick r:id="rId2"/>
              </a:rPr>
              <a:t>conf</a:t>
            </a:r>
            <a:r>
              <a:rPr lang="en-US" altLang="zh-CN" sz="2200" b="1" dirty="0">
                <a:hlinkClick r:id="rId2"/>
              </a:rPr>
              <a:t>/</a:t>
            </a:r>
            <a:r>
              <a:rPr lang="en-US" altLang="zh-CN" sz="2200" b="1" dirty="0" err="1">
                <a:hlinkClick r:id="rId2"/>
              </a:rPr>
              <a:t>aaai</a:t>
            </a:r>
            <a:r>
              <a:rPr lang="en-US" altLang="zh-CN" sz="2200" b="1" dirty="0">
                <a:hlinkClick r:id="rId2"/>
              </a:rPr>
              <a:t>/aaai2017</a:t>
            </a:r>
            <a:endParaRPr lang="en-US" altLang="zh-CN" sz="2200" b="1" dirty="0"/>
          </a:p>
          <a:p>
            <a:endParaRPr lang="en-US" altLang="zh-CN" sz="2200" b="1" dirty="0"/>
          </a:p>
          <a:p>
            <a:endParaRPr lang="en-US" altLang="zh-CN" sz="2200" b="1" dirty="0"/>
          </a:p>
          <a:p>
            <a:r>
              <a:rPr lang="en-US" altLang="zh-CN" sz="2200" b="1" dirty="0"/>
              <a:t>3</a:t>
            </a:r>
            <a:r>
              <a:rPr lang="zh-CN" altLang="en-US" sz="2200" b="1" dirty="0"/>
              <a:t>、计算机会议查询</a:t>
            </a:r>
            <a:endParaRPr lang="en-US" altLang="zh-CN" sz="2200" b="1" dirty="0"/>
          </a:p>
          <a:p>
            <a:r>
              <a:rPr lang="en-US" altLang="zh-CN" sz="2200" b="1" dirty="0">
                <a:hlinkClick r:id="rId3"/>
              </a:rPr>
              <a:t>http://www.wikicfp.com/cfp/</a:t>
            </a:r>
            <a:endParaRPr lang="en-US" altLang="zh-CN" sz="2200" b="1" dirty="0"/>
          </a:p>
          <a:p>
            <a:endParaRPr lang="en-US" altLang="zh-CN" sz="2200" b="1" dirty="0"/>
          </a:p>
          <a:p>
            <a:endParaRPr lang="en-US" altLang="zh-CN" sz="2200" b="1" dirty="0"/>
          </a:p>
          <a:p>
            <a:r>
              <a:rPr lang="en-US" altLang="zh-CN" sz="2200" b="1" dirty="0"/>
              <a:t>4</a:t>
            </a:r>
            <a:r>
              <a:rPr lang="zh-CN" altLang="en-US" sz="2200" b="1" dirty="0"/>
              <a:t>、</a:t>
            </a:r>
            <a:r>
              <a:rPr lang="en-US" altLang="zh-CN" sz="2200" b="1" dirty="0"/>
              <a:t>JCR</a:t>
            </a:r>
            <a:r>
              <a:rPr lang="zh-CN" altLang="en-US" sz="2200" b="1" dirty="0"/>
              <a:t>分区微信公众号</a:t>
            </a:r>
            <a:r>
              <a:rPr lang="en-US" altLang="zh-CN" sz="2200" b="1" dirty="0"/>
              <a:t>——</a:t>
            </a:r>
            <a:r>
              <a:rPr lang="en-US" altLang="zh-CN" sz="2200" b="1" dirty="0" err="1"/>
              <a:t>fenqubiao</a:t>
            </a:r>
            <a:endParaRPr lang="en-US" altLang="zh-CN" sz="2200" b="1" dirty="0"/>
          </a:p>
          <a:p>
            <a:endParaRPr lang="en-US" altLang="zh-CN" sz="2200" b="1" dirty="0"/>
          </a:p>
          <a:p>
            <a:endParaRPr lang="en-US" altLang="zh-CN" sz="2200" b="1" dirty="0"/>
          </a:p>
          <a:p>
            <a:r>
              <a:rPr lang="en-US" altLang="zh-CN" sz="2200" b="1" dirty="0"/>
              <a:t>5</a:t>
            </a:r>
            <a:r>
              <a:rPr lang="zh-CN" altLang="en-US" sz="2200" b="1" dirty="0"/>
              <a:t>、小木虫论坛 </a:t>
            </a:r>
            <a:r>
              <a:rPr lang="en-US" altLang="zh-CN" sz="2200" b="1" dirty="0">
                <a:hlinkClick r:id="rId4"/>
              </a:rPr>
              <a:t>http://muchong.com</a:t>
            </a:r>
            <a:endParaRPr lang="en-US" altLang="zh-CN" sz="2200" b="1" dirty="0"/>
          </a:p>
        </p:txBody>
      </p:sp>
      <p:sp>
        <p:nvSpPr>
          <p:cNvPr id="4" name="文本框 3"/>
          <p:cNvSpPr txBox="1"/>
          <p:nvPr/>
        </p:nvSpPr>
        <p:spPr>
          <a:xfrm>
            <a:off x="1226916" y="6643868"/>
            <a:ext cx="914400" cy="914400"/>
          </a:xfrm>
          <a:prstGeom prst="rect">
            <a:avLst/>
          </a:prstGeom>
          <a:noFill/>
        </p:spPr>
        <p:txBody>
          <a:bodyPr wrap="none" rtlCol="0">
            <a:noAutofit/>
          </a:bodyPr>
          <a:lstStyle/>
          <a:p>
            <a:pPr algn="l"/>
            <a:endParaRPr kumimoji="1" lang="zh-CN" altLang="en-US" sz="18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7072132" y="6551271"/>
            <a:ext cx="914400" cy="914400"/>
          </a:xfrm>
          <a:prstGeom prst="rect">
            <a:avLst/>
          </a:prstGeom>
          <a:noFill/>
        </p:spPr>
        <p:txBody>
          <a:bodyPr wrap="none" rtlCol="0">
            <a:noAutofit/>
          </a:bodyPr>
          <a:lstStyle/>
          <a:p>
            <a:pPr algn="l"/>
            <a:endParaRPr kumimoji="1" lang="zh-CN" altLang="en-US" sz="18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5"/>
          <a:stretch>
            <a:fillRect/>
          </a:stretch>
        </p:blipFill>
        <p:spPr>
          <a:xfrm>
            <a:off x="6508711" y="2250754"/>
            <a:ext cx="2454456" cy="393360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0154A1"/>
                </a:solidFill>
              </a:rPr>
              <a:t>迁移学习</a:t>
            </a:r>
            <a:r>
              <a:rPr lang="en-US" altLang="zh-CN" b="1" dirty="0">
                <a:solidFill>
                  <a:srgbClr val="0154A1"/>
                </a:solidFill>
              </a:rPr>
              <a:t>——</a:t>
            </a:r>
            <a:r>
              <a:rPr lang="zh-CN" altLang="en-US" b="1" dirty="0">
                <a:solidFill>
                  <a:srgbClr val="0154A1"/>
                </a:solidFill>
              </a:rPr>
              <a:t>机器学习的两个假设</a:t>
            </a:r>
            <a:endParaRPr lang="zh-CN" altLang="en-US" b="1" dirty="0">
              <a:solidFill>
                <a:srgbClr val="0154A1"/>
              </a:solidFill>
            </a:endParaRPr>
          </a:p>
        </p:txBody>
      </p:sp>
      <p:sp>
        <p:nvSpPr>
          <p:cNvPr id="4" name="文本框 3"/>
          <p:cNvSpPr txBox="1"/>
          <p:nvPr/>
        </p:nvSpPr>
        <p:spPr>
          <a:xfrm>
            <a:off x="1226916" y="6643868"/>
            <a:ext cx="914400" cy="914400"/>
          </a:xfrm>
          <a:prstGeom prst="rect">
            <a:avLst/>
          </a:prstGeom>
          <a:noFill/>
        </p:spPr>
        <p:txBody>
          <a:bodyPr wrap="none" rtlCol="0">
            <a:noAutofit/>
          </a:bodyPr>
          <a:lstStyle/>
          <a:p>
            <a:pPr algn="l"/>
            <a:endParaRPr kumimoji="1" lang="zh-CN" altLang="en-US" sz="18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7072132" y="6551271"/>
            <a:ext cx="914400" cy="914400"/>
          </a:xfrm>
          <a:prstGeom prst="rect">
            <a:avLst/>
          </a:prstGeom>
          <a:noFill/>
        </p:spPr>
        <p:txBody>
          <a:bodyPr wrap="none" rtlCol="0">
            <a:noAutofit/>
          </a:bodyPr>
          <a:lstStyle/>
          <a:p>
            <a:pPr algn="l"/>
            <a:endParaRPr kumimoji="1" lang="zh-CN" altLang="en-US" sz="1800" dirty="0">
              <a:latin typeface="微软雅黑" panose="020B0503020204020204" pitchFamily="34" charset="-122"/>
              <a:ea typeface="微软雅黑" panose="020B0503020204020204" pitchFamily="34" charset="-122"/>
            </a:endParaRPr>
          </a:p>
        </p:txBody>
      </p:sp>
      <p:sp>
        <p:nvSpPr>
          <p:cNvPr id="6" name="矩形 5"/>
          <p:cNvSpPr/>
          <p:nvPr/>
        </p:nvSpPr>
        <p:spPr>
          <a:xfrm>
            <a:off x="307086" y="1020276"/>
            <a:ext cx="8284464" cy="2123658"/>
          </a:xfrm>
          <a:prstGeom prst="rect">
            <a:avLst/>
          </a:prstGeom>
        </p:spPr>
        <p:txBody>
          <a:bodyPr wrap="square">
            <a:spAutoFit/>
          </a:bodyPr>
          <a:lstStyle/>
          <a:p>
            <a:pPr algn="just"/>
            <a:r>
              <a:rPr lang="zh-CN" altLang="en-US" sz="2200" dirty="0"/>
              <a:t>       传统机器学习方法，想要从历史的数据中学习模型，对新数据进行分类或者识别，通常</a:t>
            </a:r>
            <a:r>
              <a:rPr lang="zh-CN" altLang="en-US" sz="2200" b="1" dirty="0">
                <a:solidFill>
                  <a:srgbClr val="2724FF"/>
                </a:solidFill>
              </a:rPr>
              <a:t>依赖于以下两个基本假设</a:t>
            </a:r>
            <a:r>
              <a:rPr lang="zh-CN" altLang="en-US" sz="2200" dirty="0"/>
              <a:t>：</a:t>
            </a:r>
            <a:endParaRPr lang="en-US" altLang="zh-CN" sz="2200" dirty="0"/>
          </a:p>
          <a:p>
            <a:pPr algn="just"/>
            <a:endParaRPr lang="en-US" altLang="zh-CN" sz="2200" dirty="0"/>
          </a:p>
          <a:p>
            <a:pPr algn="just"/>
            <a:endParaRPr lang="en-US" altLang="zh-CN" sz="2200" dirty="0"/>
          </a:p>
          <a:p>
            <a:pPr algn="just"/>
            <a:endParaRPr lang="en-US" altLang="zh-CN" sz="2200" dirty="0"/>
          </a:p>
          <a:p>
            <a:pPr algn="just"/>
            <a:endParaRPr lang="en-US" altLang="zh-CN" sz="2200" dirty="0"/>
          </a:p>
        </p:txBody>
      </p:sp>
      <p:graphicFrame>
        <p:nvGraphicFramePr>
          <p:cNvPr id="7" name="表格 6"/>
          <p:cNvGraphicFramePr>
            <a:graphicFrameLocks noGrp="1"/>
          </p:cNvGraphicFramePr>
          <p:nvPr/>
        </p:nvGraphicFramePr>
        <p:xfrm>
          <a:off x="454152" y="2054466"/>
          <a:ext cx="5452872" cy="2552354"/>
        </p:xfrm>
        <a:graphic>
          <a:graphicData uri="http://schemas.openxmlformats.org/drawingml/2006/table">
            <a:tbl>
              <a:tblPr bandRow="1">
                <a:tableStyleId>{5940675A-B579-460E-94D1-54222C63F5DA}</a:tableStyleId>
              </a:tblPr>
              <a:tblGrid>
                <a:gridCol w="519372"/>
                <a:gridCol w="2400612"/>
                <a:gridCol w="2532888"/>
              </a:tblGrid>
              <a:tr h="723554">
                <a:tc>
                  <a:txBody>
                    <a:bodyPr/>
                    <a:lstStyle/>
                    <a:p>
                      <a:r>
                        <a:rPr lang="zh-CN" altLang="en-US" dirty="0"/>
                        <a:t>序号</a:t>
                      </a:r>
                      <a:endParaRPr lang="zh-CN" altLang="en-US" dirty="0"/>
                    </a:p>
                  </a:txBody>
                  <a:tcPr/>
                </a:tc>
                <a:tc>
                  <a:txBody>
                    <a:bodyPr/>
                    <a:lstStyle/>
                    <a:p>
                      <a:r>
                        <a:rPr lang="zh-CN" altLang="en-US" dirty="0"/>
                        <a:t>假设</a:t>
                      </a:r>
                      <a:endParaRPr lang="zh-CN" altLang="en-US" dirty="0"/>
                    </a:p>
                  </a:txBody>
                  <a:tcPr/>
                </a:tc>
                <a:tc>
                  <a:txBody>
                    <a:bodyPr/>
                    <a:lstStyle/>
                    <a:p>
                      <a:r>
                        <a:rPr lang="zh-CN" altLang="en-US" dirty="0"/>
                        <a:t>解释说明</a:t>
                      </a:r>
                      <a:endParaRPr lang="zh-CN" altLang="en-US" dirty="0"/>
                    </a:p>
                  </a:txBody>
                  <a:tcPr/>
                </a:tc>
              </a:tr>
              <a:tr h="897792">
                <a:tc>
                  <a:txBody>
                    <a:bodyPr/>
                    <a:lstStyle/>
                    <a:p>
                      <a:r>
                        <a:rPr lang="en-US" altLang="zh-CN" dirty="0"/>
                        <a:t>1</a:t>
                      </a:r>
                      <a:endParaRPr lang="zh-CN" altLang="en-US" dirty="0"/>
                    </a:p>
                  </a:txBody>
                  <a:tcPr/>
                </a:tc>
                <a:tc>
                  <a:txBody>
                    <a:bodyPr/>
                    <a:lstStyle/>
                    <a:p>
                      <a:r>
                        <a:rPr lang="zh-CN" altLang="en-US" dirty="0"/>
                        <a:t>数据的生成机制不随环境改变</a:t>
                      </a:r>
                      <a:endParaRPr lang="zh-CN" altLang="en-US" dirty="0"/>
                    </a:p>
                  </a:txBody>
                  <a:tcPr/>
                </a:tc>
                <a:tc>
                  <a:txBody>
                    <a:bodyPr/>
                    <a:lstStyle/>
                    <a:p>
                      <a:r>
                        <a:rPr lang="zh-CN" altLang="en-US" dirty="0"/>
                        <a:t>即历史数据和新数据所处的数据分布是相同的（按照批量看）</a:t>
                      </a:r>
                      <a:endParaRPr lang="zh-CN" altLang="en-US" dirty="0"/>
                    </a:p>
                  </a:txBody>
                  <a:tcPr/>
                </a:tc>
              </a:tr>
              <a:tr h="723554">
                <a:tc>
                  <a:txBody>
                    <a:bodyPr/>
                    <a:lstStyle/>
                    <a:p>
                      <a:r>
                        <a:rPr lang="en-US" altLang="zh-CN" dirty="0"/>
                        <a:t>2</a:t>
                      </a:r>
                      <a:endParaRPr lang="zh-CN" altLang="en-US" dirty="0"/>
                    </a:p>
                  </a:txBody>
                  <a:tcPr/>
                </a:tc>
                <a:tc>
                  <a:txBody>
                    <a:bodyPr/>
                    <a:lstStyle/>
                    <a:p>
                      <a:r>
                        <a:rPr lang="zh-CN" altLang="en-US" dirty="0"/>
                        <a:t>监督学习中，历史数据中与学习目标相关的知识是充裕的</a:t>
                      </a:r>
                      <a:endParaRPr lang="zh-CN" altLang="en-US" dirty="0"/>
                    </a:p>
                  </a:txBody>
                  <a:tcPr/>
                </a:tc>
                <a:tc>
                  <a:txBody>
                    <a:bodyPr/>
                    <a:lstStyle/>
                    <a:p>
                      <a:r>
                        <a:rPr lang="zh-CN" altLang="en-US" dirty="0"/>
                        <a:t>即历史数据针对目标任务需要具有一定量的标注数据</a:t>
                      </a:r>
                      <a:endParaRPr lang="zh-CN" altLang="en-US" dirty="0"/>
                    </a:p>
                  </a:txBody>
                  <a:tcPr/>
                </a:tc>
              </a:tr>
            </a:tbl>
          </a:graphicData>
        </a:graphic>
      </p:graphicFrame>
      <p:sp>
        <p:nvSpPr>
          <p:cNvPr id="8" name="矩形 7"/>
          <p:cNvSpPr/>
          <p:nvPr/>
        </p:nvSpPr>
        <p:spPr>
          <a:xfrm>
            <a:off x="274320" y="4955320"/>
            <a:ext cx="8458200" cy="1631216"/>
          </a:xfrm>
          <a:prstGeom prst="rect">
            <a:avLst/>
          </a:prstGeom>
        </p:spPr>
        <p:txBody>
          <a:bodyPr wrap="square">
            <a:spAutoFit/>
          </a:bodyPr>
          <a:lstStyle/>
          <a:p>
            <a:pPr algn="just"/>
            <a:r>
              <a:rPr lang="zh-CN" altLang="en-US" sz="2000" b="1" dirty="0"/>
              <a:t>       然而在机器学习的各种应用领域中，如大数据分析、自然语言处理、计算机视觉、生物信息学等，</a:t>
            </a:r>
            <a:r>
              <a:rPr lang="zh-CN" altLang="en-US" sz="2000" b="1" dirty="0">
                <a:solidFill>
                  <a:srgbClr val="2724FF"/>
                </a:solidFill>
              </a:rPr>
              <a:t>上述假设往往因为过于严格而难以成立（时间的变化，客观因素的变换，标注数据成本大等）</a:t>
            </a:r>
            <a:r>
              <a:rPr lang="zh-CN" altLang="en-US" sz="2000" b="1" dirty="0"/>
              <a:t>。如何在非平稳环境中和学习问题缺乏标注数据的情况下对大规模数据进行分析和挖掘，是现代机器学习最具有挑战性的前沿方向之一。</a:t>
            </a:r>
            <a:endParaRPr lang="zh-CN" altLang="en-US" sz="2000" b="1" dirty="0"/>
          </a:p>
        </p:txBody>
      </p:sp>
      <p:pic>
        <p:nvPicPr>
          <p:cNvPr id="9" name="图片 8"/>
          <p:cNvPicPr>
            <a:picLocks noChangeAspect="1"/>
          </p:cNvPicPr>
          <p:nvPr/>
        </p:nvPicPr>
        <p:blipFill>
          <a:blip r:embed="rId1"/>
          <a:stretch>
            <a:fillRect/>
          </a:stretch>
        </p:blipFill>
        <p:spPr>
          <a:xfrm>
            <a:off x="6346698" y="1856790"/>
            <a:ext cx="2157222" cy="1364043"/>
          </a:xfrm>
          <a:prstGeom prst="rect">
            <a:avLst/>
          </a:prstGeom>
        </p:spPr>
      </p:pic>
      <p:pic>
        <p:nvPicPr>
          <p:cNvPr id="10" name="图片 9"/>
          <p:cNvPicPr>
            <a:picLocks noChangeAspect="1"/>
          </p:cNvPicPr>
          <p:nvPr/>
        </p:nvPicPr>
        <p:blipFill>
          <a:blip r:embed="rId2"/>
          <a:stretch>
            <a:fillRect/>
          </a:stretch>
        </p:blipFill>
        <p:spPr>
          <a:xfrm>
            <a:off x="6143975" y="3575343"/>
            <a:ext cx="2770714" cy="114418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0154A1"/>
                </a:solidFill>
              </a:rPr>
              <a:t>迁移学习</a:t>
            </a:r>
            <a:r>
              <a:rPr lang="en-US" altLang="zh-CN" b="1" dirty="0">
                <a:solidFill>
                  <a:srgbClr val="0154A1"/>
                </a:solidFill>
              </a:rPr>
              <a:t>——</a:t>
            </a:r>
            <a:r>
              <a:rPr lang="zh-CN" altLang="en-US" b="1" dirty="0">
                <a:solidFill>
                  <a:srgbClr val="0154A1"/>
                </a:solidFill>
              </a:rPr>
              <a:t>解决方案</a:t>
            </a:r>
            <a:endParaRPr lang="zh-CN" altLang="en-US" b="1" dirty="0">
              <a:solidFill>
                <a:srgbClr val="0154A1"/>
              </a:solidFill>
            </a:endParaRPr>
          </a:p>
        </p:txBody>
      </p:sp>
      <p:sp>
        <p:nvSpPr>
          <p:cNvPr id="4" name="文本框 3"/>
          <p:cNvSpPr txBox="1"/>
          <p:nvPr/>
        </p:nvSpPr>
        <p:spPr>
          <a:xfrm>
            <a:off x="1226916" y="6643868"/>
            <a:ext cx="914400" cy="914400"/>
          </a:xfrm>
          <a:prstGeom prst="rect">
            <a:avLst/>
          </a:prstGeom>
          <a:noFill/>
        </p:spPr>
        <p:txBody>
          <a:bodyPr wrap="none" rtlCol="0">
            <a:noAutofit/>
          </a:bodyPr>
          <a:lstStyle/>
          <a:p>
            <a:pPr algn="l"/>
            <a:endParaRPr kumimoji="1" lang="zh-CN" altLang="en-US" sz="18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7072132" y="6551271"/>
            <a:ext cx="914400" cy="914400"/>
          </a:xfrm>
          <a:prstGeom prst="rect">
            <a:avLst/>
          </a:prstGeom>
          <a:noFill/>
        </p:spPr>
        <p:txBody>
          <a:bodyPr wrap="none" rtlCol="0">
            <a:noAutofit/>
          </a:bodyPr>
          <a:lstStyle/>
          <a:p>
            <a:pPr algn="l"/>
            <a:endParaRPr kumimoji="1" lang="zh-CN" altLang="en-US" sz="18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0" y="1400979"/>
            <a:ext cx="9144000" cy="435835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0154A1"/>
                </a:solidFill>
              </a:rPr>
              <a:t>迁移学习</a:t>
            </a:r>
            <a:r>
              <a:rPr lang="en-US" altLang="zh-CN" b="1" dirty="0">
                <a:solidFill>
                  <a:srgbClr val="0154A1"/>
                </a:solidFill>
              </a:rPr>
              <a:t>——</a:t>
            </a:r>
            <a:r>
              <a:rPr lang="zh-CN" altLang="en-US" b="1" dirty="0">
                <a:solidFill>
                  <a:srgbClr val="0154A1"/>
                </a:solidFill>
              </a:rPr>
              <a:t>主流方法</a:t>
            </a:r>
            <a:endParaRPr lang="zh-CN" altLang="en-US" b="1" dirty="0">
              <a:solidFill>
                <a:srgbClr val="0154A1"/>
              </a:solidFill>
            </a:endParaRPr>
          </a:p>
        </p:txBody>
      </p:sp>
      <p:sp>
        <p:nvSpPr>
          <p:cNvPr id="4" name="文本框 3"/>
          <p:cNvSpPr txBox="1"/>
          <p:nvPr/>
        </p:nvSpPr>
        <p:spPr>
          <a:xfrm>
            <a:off x="1226916" y="6643868"/>
            <a:ext cx="914400" cy="914400"/>
          </a:xfrm>
          <a:prstGeom prst="rect">
            <a:avLst/>
          </a:prstGeom>
          <a:noFill/>
        </p:spPr>
        <p:txBody>
          <a:bodyPr wrap="none" rtlCol="0">
            <a:noAutofit/>
          </a:bodyPr>
          <a:lstStyle/>
          <a:p>
            <a:pPr algn="l"/>
            <a:endParaRPr kumimoji="1" lang="zh-CN" altLang="en-US" sz="18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7072132" y="6551271"/>
            <a:ext cx="914400" cy="914400"/>
          </a:xfrm>
          <a:prstGeom prst="rect">
            <a:avLst/>
          </a:prstGeom>
          <a:noFill/>
        </p:spPr>
        <p:txBody>
          <a:bodyPr wrap="none" rtlCol="0">
            <a:noAutofit/>
          </a:bodyPr>
          <a:lstStyle/>
          <a:p>
            <a:pPr algn="l"/>
            <a:endParaRPr kumimoji="1" lang="zh-CN" altLang="en-US" sz="18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6" name="矩形 5"/>
              <p:cNvSpPr/>
              <p:nvPr/>
            </p:nvSpPr>
            <p:spPr>
              <a:xfrm>
                <a:off x="275082" y="936028"/>
                <a:ext cx="8494014" cy="5458482"/>
              </a:xfrm>
              <a:prstGeom prst="rect">
                <a:avLst/>
              </a:prstGeom>
            </p:spPr>
            <p:txBody>
              <a:bodyPr wrap="square">
                <a:spAutoFit/>
              </a:bodyPr>
              <a:lstStyle/>
              <a:p>
                <a:r>
                  <a:rPr lang="zh-CN" altLang="en-US" sz="1800" dirty="0"/>
                  <a:t>    引入</a:t>
                </a:r>
                <a:r>
                  <a:rPr kumimoji="1" lang="zh-CN" altLang="en-US" sz="1800" dirty="0">
                    <a:solidFill>
                      <a:schemeClr val="tx1"/>
                    </a:solidFill>
                    <a:ea typeface="SimSun" charset="-122"/>
                    <a:cs typeface="SimSun" charset="-122"/>
                  </a:rPr>
                  <a:t>采用经验最大均值差（</a:t>
                </a:r>
                <a:r>
                  <a:rPr kumimoji="1" lang="en-US" altLang="zh-CN" sz="1800" dirty="0">
                    <a:ea typeface="SimSun" charset="-122"/>
                    <a:cs typeface="SimSun" charset="-122"/>
                  </a:rPr>
                  <a:t>Maximum Mean Discrepancy,</a:t>
                </a:r>
                <a:r>
                  <a:rPr kumimoji="1" lang="zh-CN" altLang="en-US" sz="1800" dirty="0">
                    <a:ea typeface="SimSun" charset="-122"/>
                    <a:cs typeface="SimSun" charset="-122"/>
                  </a:rPr>
                  <a:t> </a:t>
                </a:r>
                <a:r>
                  <a:rPr kumimoji="1" lang="en-US" altLang="zh-CN" sz="1800" dirty="0">
                    <a:ea typeface="SimSun" charset="-122"/>
                    <a:cs typeface="SimSun" charset="-122"/>
                  </a:rPr>
                  <a:t>MMD</a:t>
                </a:r>
                <a:r>
                  <a:rPr kumimoji="1" lang="zh-CN" altLang="en-US" sz="1800" dirty="0">
                    <a:ea typeface="SimSun" charset="-122"/>
                    <a:cs typeface="SimSun" charset="-122"/>
                  </a:rPr>
                  <a:t>）来度量不同概率分布的失配程度，它定义为辅助领域和目标</a:t>
                </a:r>
                <a:r>
                  <a:rPr lang="zh-CN" altLang="en-US" sz="1800" dirty="0">
                    <a:ea typeface="SimSun" charset="-122"/>
                    <a:cs typeface="SimSun" charset="-122"/>
                  </a:rPr>
                  <a:t>领域在无穷维核空间中的均值距离：</a:t>
                </a:r>
                <a14:m>
                  <m:oMath xmlns:m="http://schemas.openxmlformats.org/officeDocument/2006/math">
                    <m:sSubSup>
                      <m:sSubSupPr>
                        <m:ctrlPr>
                          <a:rPr lang="zh-CN" altLang="zh-CN" sz="1800" i="1">
                            <a:latin typeface="Cambria Math" panose="02040503050406030204" pitchFamily="18" charset="0"/>
                            <a:ea typeface="SimSun" charset="-122"/>
                            <a:cs typeface="SimSun" charset="-122"/>
                          </a:rPr>
                        </m:ctrlPr>
                      </m:sSubSupPr>
                      <m:e>
                        <m:d>
                          <m:dPr>
                            <m:begChr m:val="‖"/>
                            <m:endChr m:val="‖"/>
                            <m:ctrlPr>
                              <a:rPr lang="zh-CN" altLang="zh-CN" sz="1800" i="1">
                                <a:latin typeface="Cambria Math" panose="02040503050406030204" pitchFamily="18" charset="0"/>
                                <a:ea typeface="SimSun" charset="-122"/>
                                <a:cs typeface="SimSun" charset="-122"/>
                              </a:rPr>
                            </m:ctrlPr>
                          </m:dPr>
                          <m:e>
                            <m:f>
                              <m:fPr>
                                <m:ctrlPr>
                                  <a:rPr lang="zh-CN" altLang="zh-CN" sz="1800" i="1">
                                    <a:latin typeface="Cambria Math" panose="02040503050406030204" pitchFamily="18" charset="0"/>
                                    <a:ea typeface="SimSun" charset="-122"/>
                                    <a:cs typeface="SimSun" charset="-122"/>
                                  </a:rPr>
                                </m:ctrlPr>
                              </m:fPr>
                              <m:num>
                                <m:r>
                                  <a:rPr lang="en-AU" altLang="zh-CN" sz="1800">
                                    <a:latin typeface="Cambria Math" charset="0"/>
                                    <a:ea typeface="SimSun" charset="-122"/>
                                    <a:cs typeface="SimSun" charset="-122"/>
                                  </a:rPr>
                                  <m:t>1</m:t>
                                </m:r>
                              </m:num>
                              <m:den>
                                <m:sSup>
                                  <m:sSupPr>
                                    <m:ctrlPr>
                                      <a:rPr lang="zh-CN" altLang="zh-CN" sz="1800" i="1">
                                        <a:latin typeface="Cambria Math" panose="02040503050406030204" pitchFamily="18" charset="0"/>
                                        <a:ea typeface="SimSun" charset="-122"/>
                                        <a:cs typeface="SimSun" charset="-122"/>
                                      </a:rPr>
                                    </m:ctrlPr>
                                  </m:sSupPr>
                                  <m:e>
                                    <m:r>
                                      <m:rPr>
                                        <m:sty m:val="p"/>
                                      </m:rPr>
                                      <a:rPr lang="en-AU" altLang="zh-CN" sz="1800">
                                        <a:latin typeface="Cambria Math" charset="0"/>
                                        <a:ea typeface="SimSun" charset="-122"/>
                                        <a:cs typeface="SimSun" charset="-122"/>
                                      </a:rPr>
                                      <m:t>n</m:t>
                                    </m:r>
                                  </m:e>
                                  <m:sup>
                                    <m:r>
                                      <m:rPr>
                                        <m:sty m:val="p"/>
                                      </m:rPr>
                                      <a:rPr lang="en-US" altLang="zh-CN" sz="1800">
                                        <a:latin typeface="Cambria Math" charset="0"/>
                                        <a:ea typeface="SimSun" charset="-122"/>
                                        <a:cs typeface="SimSun" charset="-122"/>
                                      </a:rPr>
                                      <m:t>s</m:t>
                                    </m:r>
                                  </m:sup>
                                </m:sSup>
                              </m:den>
                            </m:f>
                            <m:nary>
                              <m:naryPr>
                                <m:chr m:val="∑"/>
                                <m:limLoc m:val="undOvr"/>
                                <m:ctrlPr>
                                  <a:rPr lang="zh-CN" altLang="zh-CN" sz="1800" i="1">
                                    <a:latin typeface="Cambria Math" panose="02040503050406030204" pitchFamily="18" charset="0"/>
                                    <a:ea typeface="SimSun" charset="-122"/>
                                    <a:cs typeface="SimSun" charset="-122"/>
                                  </a:rPr>
                                </m:ctrlPr>
                              </m:naryPr>
                              <m:sub>
                                <m:r>
                                  <m:rPr>
                                    <m:sty m:val="p"/>
                                  </m:rPr>
                                  <a:rPr lang="en-AU" altLang="zh-CN" sz="1800">
                                    <a:latin typeface="Cambria Math" charset="0"/>
                                    <a:ea typeface="SimSun" charset="-122"/>
                                    <a:cs typeface="SimSun" charset="-122"/>
                                  </a:rPr>
                                  <m:t>i</m:t>
                                </m:r>
                                <m:r>
                                  <a:rPr lang="en-AU" altLang="zh-CN" sz="1800">
                                    <a:latin typeface="Cambria Math" charset="0"/>
                                    <a:ea typeface="SimSun" charset="-122"/>
                                    <a:cs typeface="SimSun" charset="-122"/>
                                  </a:rPr>
                                  <m:t>=1</m:t>
                                </m:r>
                              </m:sub>
                              <m:sup>
                                <m:sSup>
                                  <m:sSupPr>
                                    <m:ctrlPr>
                                      <a:rPr lang="zh-CN" altLang="zh-CN" sz="1800" i="1">
                                        <a:latin typeface="Cambria Math" panose="02040503050406030204" pitchFamily="18" charset="0"/>
                                        <a:ea typeface="SimSun" charset="-122"/>
                                        <a:cs typeface="SimSun" charset="-122"/>
                                      </a:rPr>
                                    </m:ctrlPr>
                                  </m:sSupPr>
                                  <m:e>
                                    <m:r>
                                      <m:rPr>
                                        <m:sty m:val="p"/>
                                      </m:rPr>
                                      <a:rPr lang="en-AU" altLang="zh-CN" sz="1800">
                                        <a:latin typeface="Cambria Math" charset="0"/>
                                        <a:ea typeface="SimSun" charset="-122"/>
                                        <a:cs typeface="SimSun" charset="-122"/>
                                      </a:rPr>
                                      <m:t>n</m:t>
                                    </m:r>
                                  </m:e>
                                  <m:sup>
                                    <m:r>
                                      <m:rPr>
                                        <m:sty m:val="p"/>
                                      </m:rPr>
                                      <a:rPr lang="en-US" altLang="zh-CN" sz="1800">
                                        <a:latin typeface="Cambria Math" charset="0"/>
                                        <a:ea typeface="SimSun" charset="-122"/>
                                        <a:cs typeface="SimSun" charset="-122"/>
                                      </a:rPr>
                                      <m:t>s</m:t>
                                    </m:r>
                                  </m:sup>
                                </m:sSup>
                              </m:sup>
                              <m:e>
                                <m:r>
                                  <m:rPr>
                                    <m:sty m:val="p"/>
                                  </m:rPr>
                                  <a:rPr lang="en-AU" altLang="zh-CN" sz="1800">
                                    <a:latin typeface="Cambria Math" charset="0"/>
                                    <a:ea typeface="SimSun" charset="-122"/>
                                    <a:cs typeface="SimSun" charset="-122"/>
                                  </a:rPr>
                                  <m:t>ϕ</m:t>
                                </m:r>
                                <m:d>
                                  <m:dPr>
                                    <m:ctrlPr>
                                      <a:rPr lang="zh-CN" altLang="zh-CN" sz="1800" i="1">
                                        <a:latin typeface="Cambria Math" panose="02040503050406030204" pitchFamily="18" charset="0"/>
                                        <a:ea typeface="SimSun" charset="-122"/>
                                        <a:cs typeface="SimSun" charset="-122"/>
                                      </a:rPr>
                                    </m:ctrlPr>
                                  </m:dPr>
                                  <m:e>
                                    <m:sSub>
                                      <m:sSubPr>
                                        <m:ctrlPr>
                                          <a:rPr lang="zh-CN" altLang="zh-CN" sz="1800" i="1">
                                            <a:latin typeface="Cambria Math" panose="02040503050406030204" pitchFamily="18" charset="0"/>
                                            <a:ea typeface="SimSun" charset="-122"/>
                                            <a:cs typeface="SimSun" charset="-122"/>
                                          </a:rPr>
                                        </m:ctrlPr>
                                      </m:sSubPr>
                                      <m:e>
                                        <m:r>
                                          <m:rPr>
                                            <m:sty m:val="p"/>
                                          </m:rPr>
                                          <a:rPr lang="en-AU" altLang="zh-CN" sz="1800">
                                            <a:latin typeface="Cambria Math" charset="0"/>
                                            <a:ea typeface="SimSun" charset="-122"/>
                                            <a:cs typeface="SimSun" charset="-122"/>
                                          </a:rPr>
                                          <m:t>x</m:t>
                                        </m:r>
                                      </m:e>
                                      <m:sub>
                                        <m:r>
                                          <m:rPr>
                                            <m:sty m:val="p"/>
                                          </m:rPr>
                                          <a:rPr lang="en-AU" altLang="zh-CN" sz="1800">
                                            <a:latin typeface="Cambria Math" charset="0"/>
                                            <a:ea typeface="SimSun" charset="-122"/>
                                            <a:cs typeface="SimSun" charset="-122"/>
                                          </a:rPr>
                                          <m:t>i</m:t>
                                        </m:r>
                                      </m:sub>
                                    </m:sSub>
                                  </m:e>
                                </m:d>
                                <m:r>
                                  <a:rPr lang="en-AU" altLang="zh-CN" sz="1800">
                                    <a:latin typeface="Cambria Math" charset="0"/>
                                    <a:ea typeface="SimSun" charset="-122"/>
                                    <a:cs typeface="SimSun" charset="-122"/>
                                  </a:rPr>
                                  <m:t>−</m:t>
                                </m:r>
                                <m:f>
                                  <m:fPr>
                                    <m:ctrlPr>
                                      <a:rPr lang="zh-CN" altLang="zh-CN" sz="1800" i="1">
                                        <a:latin typeface="Cambria Math" panose="02040503050406030204" pitchFamily="18" charset="0"/>
                                        <a:ea typeface="SimSun" charset="-122"/>
                                        <a:cs typeface="SimSun" charset="-122"/>
                                      </a:rPr>
                                    </m:ctrlPr>
                                  </m:fPr>
                                  <m:num>
                                    <m:r>
                                      <a:rPr lang="en-AU" altLang="zh-CN" sz="1800">
                                        <a:latin typeface="Cambria Math" charset="0"/>
                                        <a:ea typeface="SimSun" charset="-122"/>
                                        <a:cs typeface="SimSun" charset="-122"/>
                                      </a:rPr>
                                      <m:t>1</m:t>
                                    </m:r>
                                  </m:num>
                                  <m:den>
                                    <m:sSup>
                                      <m:sSupPr>
                                        <m:ctrlPr>
                                          <a:rPr lang="zh-CN" altLang="zh-CN" sz="1800" i="1">
                                            <a:latin typeface="Cambria Math" panose="02040503050406030204" pitchFamily="18" charset="0"/>
                                            <a:ea typeface="SimSun" charset="-122"/>
                                            <a:cs typeface="SimSun" charset="-122"/>
                                          </a:rPr>
                                        </m:ctrlPr>
                                      </m:sSupPr>
                                      <m:e>
                                        <m:r>
                                          <m:rPr>
                                            <m:sty m:val="p"/>
                                          </m:rPr>
                                          <a:rPr lang="en-AU" altLang="zh-CN" sz="1800">
                                            <a:latin typeface="Cambria Math" charset="0"/>
                                            <a:ea typeface="SimSun" charset="-122"/>
                                            <a:cs typeface="SimSun" charset="-122"/>
                                          </a:rPr>
                                          <m:t>n</m:t>
                                        </m:r>
                                      </m:e>
                                      <m:sup>
                                        <m:r>
                                          <m:rPr>
                                            <m:sty m:val="p"/>
                                          </m:rPr>
                                          <a:rPr lang="en-US" altLang="zh-CN" sz="1800">
                                            <a:latin typeface="Cambria Math" charset="0"/>
                                            <a:ea typeface="SimSun" charset="-122"/>
                                            <a:cs typeface="SimSun" charset="-122"/>
                                          </a:rPr>
                                          <m:t>t</m:t>
                                        </m:r>
                                      </m:sup>
                                    </m:sSup>
                                  </m:den>
                                </m:f>
                                <m:nary>
                                  <m:naryPr>
                                    <m:chr m:val="∑"/>
                                    <m:limLoc m:val="undOvr"/>
                                    <m:ctrlPr>
                                      <a:rPr lang="zh-CN" altLang="zh-CN" sz="1800" i="1">
                                        <a:latin typeface="Cambria Math" panose="02040503050406030204" pitchFamily="18" charset="0"/>
                                        <a:ea typeface="SimSun" charset="-122"/>
                                        <a:cs typeface="SimSun" charset="-122"/>
                                      </a:rPr>
                                    </m:ctrlPr>
                                  </m:naryPr>
                                  <m:sub>
                                    <m:r>
                                      <m:rPr>
                                        <m:sty m:val="p"/>
                                      </m:rPr>
                                      <a:rPr lang="en-AU" altLang="zh-CN" sz="1800">
                                        <a:latin typeface="Cambria Math" charset="0"/>
                                        <a:ea typeface="SimSun" charset="-122"/>
                                        <a:cs typeface="SimSun" charset="-122"/>
                                      </a:rPr>
                                      <m:t>j</m:t>
                                    </m:r>
                                    <m:r>
                                      <a:rPr lang="en-AU" altLang="zh-CN" sz="1800">
                                        <a:latin typeface="Cambria Math" charset="0"/>
                                        <a:ea typeface="SimSun" charset="-122"/>
                                        <a:cs typeface="SimSun" charset="-122"/>
                                      </a:rPr>
                                      <m:t>=1</m:t>
                                    </m:r>
                                  </m:sub>
                                  <m:sup>
                                    <m:sSup>
                                      <m:sSupPr>
                                        <m:ctrlPr>
                                          <a:rPr lang="zh-CN" altLang="zh-CN" sz="1800" i="1">
                                            <a:latin typeface="Cambria Math" panose="02040503050406030204" pitchFamily="18" charset="0"/>
                                            <a:ea typeface="SimSun" charset="-122"/>
                                            <a:cs typeface="SimSun" charset="-122"/>
                                          </a:rPr>
                                        </m:ctrlPr>
                                      </m:sSupPr>
                                      <m:e>
                                        <m:r>
                                          <m:rPr>
                                            <m:sty m:val="p"/>
                                          </m:rPr>
                                          <a:rPr lang="en-AU" altLang="zh-CN" sz="1800">
                                            <a:latin typeface="Cambria Math" charset="0"/>
                                            <a:ea typeface="SimSun" charset="-122"/>
                                            <a:cs typeface="SimSun" charset="-122"/>
                                          </a:rPr>
                                          <m:t>n</m:t>
                                        </m:r>
                                      </m:e>
                                      <m:sup>
                                        <m:r>
                                          <m:rPr>
                                            <m:sty m:val="p"/>
                                          </m:rPr>
                                          <a:rPr lang="en-US" altLang="zh-CN" sz="1800">
                                            <a:latin typeface="Cambria Math" charset="0"/>
                                            <a:ea typeface="SimSun" charset="-122"/>
                                            <a:cs typeface="SimSun" charset="-122"/>
                                          </a:rPr>
                                          <m:t>t</m:t>
                                        </m:r>
                                      </m:sup>
                                    </m:sSup>
                                  </m:sup>
                                  <m:e>
                                    <m:r>
                                      <m:rPr>
                                        <m:sty m:val="p"/>
                                      </m:rPr>
                                      <a:rPr lang="en-AU" altLang="zh-CN" sz="1800">
                                        <a:latin typeface="Cambria Math" charset="0"/>
                                        <a:ea typeface="SimSun" charset="-122"/>
                                        <a:cs typeface="SimSun" charset="-122"/>
                                      </a:rPr>
                                      <m:t>ϕ</m:t>
                                    </m:r>
                                    <m:r>
                                      <a:rPr lang="en-AU" altLang="zh-CN" sz="1800">
                                        <a:latin typeface="Cambria Math" charset="0"/>
                                        <a:ea typeface="SimSun" charset="-122"/>
                                        <a:cs typeface="SimSun" charset="-122"/>
                                      </a:rPr>
                                      <m:t>(</m:t>
                                    </m:r>
                                    <m:sSub>
                                      <m:sSubPr>
                                        <m:ctrlPr>
                                          <a:rPr lang="zh-CN" altLang="zh-CN" sz="1800" i="1">
                                            <a:latin typeface="Cambria Math" panose="02040503050406030204" pitchFamily="18" charset="0"/>
                                            <a:ea typeface="SimSun" charset="-122"/>
                                            <a:cs typeface="SimSun" charset="-122"/>
                                          </a:rPr>
                                        </m:ctrlPr>
                                      </m:sSubPr>
                                      <m:e>
                                        <m:r>
                                          <m:rPr>
                                            <m:sty m:val="p"/>
                                          </m:rPr>
                                          <a:rPr lang="en-AU" altLang="zh-CN" sz="1800">
                                            <a:latin typeface="Cambria Math" charset="0"/>
                                            <a:ea typeface="SimSun" charset="-122"/>
                                            <a:cs typeface="SimSun" charset="-122"/>
                                          </a:rPr>
                                          <m:t>x</m:t>
                                        </m:r>
                                      </m:e>
                                      <m:sub>
                                        <m:r>
                                          <m:rPr>
                                            <m:sty m:val="p"/>
                                          </m:rPr>
                                          <a:rPr lang="en-US" altLang="zh-CN" sz="1800">
                                            <a:latin typeface="Cambria Math" charset="0"/>
                                            <a:ea typeface="SimSun" charset="-122"/>
                                            <a:cs typeface="SimSun" charset="-122"/>
                                          </a:rPr>
                                          <m:t>j</m:t>
                                        </m:r>
                                      </m:sub>
                                    </m:sSub>
                                    <m:r>
                                      <a:rPr lang="en-AU" altLang="zh-CN" sz="1800">
                                        <a:latin typeface="Cambria Math" charset="0"/>
                                        <a:ea typeface="SimSun" charset="-122"/>
                                        <a:cs typeface="SimSun" charset="-122"/>
                                      </a:rPr>
                                      <m:t>)</m:t>
                                    </m:r>
                                  </m:e>
                                </m:nary>
                              </m:e>
                            </m:nary>
                          </m:e>
                        </m:d>
                      </m:e>
                      <m:sub>
                        <m:r>
                          <m:rPr>
                            <m:sty m:val="p"/>
                          </m:rPr>
                          <a:rPr lang="en-AU" altLang="zh-CN" sz="1800">
                            <a:latin typeface="Cambria Math" charset="0"/>
                            <a:ea typeface="SimSun" charset="-122"/>
                            <a:cs typeface="SimSun" charset="-122"/>
                          </a:rPr>
                          <m:t>H</m:t>
                        </m:r>
                      </m:sub>
                      <m:sup>
                        <m:r>
                          <a:rPr lang="en-AU" altLang="zh-CN" sz="1800">
                            <a:latin typeface="Cambria Math" charset="0"/>
                            <a:ea typeface="SimSun" charset="-122"/>
                            <a:cs typeface="SimSun" charset="-122"/>
                          </a:rPr>
                          <m:t>2</m:t>
                        </m:r>
                      </m:sup>
                    </m:sSubSup>
                  </m:oMath>
                </a14:m>
                <a:endParaRPr lang="en-US" altLang="zh-CN" sz="1800" dirty="0"/>
              </a:p>
              <a:p>
                <a:endParaRPr lang="en-US" altLang="zh-CN" sz="2000" dirty="0"/>
              </a:p>
              <a:p>
                <a:r>
                  <a:rPr lang="en-US" altLang="zh-CN" sz="2000" dirty="0"/>
                  <a:t>1</a:t>
                </a:r>
                <a:r>
                  <a:rPr lang="zh-CN" altLang="en-US" sz="2000" dirty="0"/>
                  <a:t>、基于实例的迁移学习：</a:t>
                </a:r>
                <a:endParaRPr lang="en-US" altLang="zh-CN" sz="2000" dirty="0"/>
              </a:p>
              <a:p>
                <a:r>
                  <a:rPr lang="zh-CN" altLang="en-US" sz="2000" dirty="0"/>
                  <a:t>（对实例加权重，改变数据分布）</a:t>
                </a:r>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r>
                  <a:rPr lang="en-US" altLang="zh-CN" sz="2000" dirty="0"/>
                  <a:t>2</a:t>
                </a:r>
                <a:r>
                  <a:rPr lang="zh-CN" altLang="en-US" sz="2000" dirty="0"/>
                  <a:t>、基于特征的迁移学习：</a:t>
                </a:r>
                <a:endParaRPr lang="en-US" altLang="zh-CN" sz="2000" dirty="0"/>
              </a:p>
              <a:p>
                <a:r>
                  <a:rPr lang="zh-CN" altLang="en-US" sz="2000" dirty="0"/>
                  <a:t>（通过升维降维，改变数据分布）</a:t>
                </a:r>
                <a:endParaRPr lang="en-US" altLang="zh-CN" sz="2000" dirty="0"/>
              </a:p>
              <a:p>
                <a:endParaRPr lang="en-US" altLang="zh-CN" sz="2000" dirty="0"/>
              </a:p>
              <a:p>
                <a:endParaRPr lang="en-US" altLang="zh-CN" sz="2000" dirty="0"/>
              </a:p>
              <a:p>
                <a:endParaRPr lang="en-US" altLang="zh-CN" sz="2000" dirty="0"/>
              </a:p>
            </p:txBody>
          </p:sp>
        </mc:Choice>
        <mc:Fallback>
          <p:sp>
            <p:nvSpPr>
              <p:cNvPr id="6" name="矩形 5"/>
              <p:cNvSpPr>
                <a:spLocks noRot="1" noChangeAspect="1" noMove="1" noResize="1" noEditPoints="1" noAdjustHandles="1" noChangeArrowheads="1" noChangeShapeType="1" noTextEdit="1"/>
              </p:cNvSpPr>
              <p:nvPr/>
            </p:nvSpPr>
            <p:spPr>
              <a:xfrm>
                <a:off x="275082" y="936028"/>
                <a:ext cx="8494014" cy="5458482"/>
              </a:xfrm>
              <a:prstGeom prst="rect">
                <a:avLst/>
              </a:prstGeom>
              <a:blipFill rotWithShape="0">
                <a:blip r:embed="rId1"/>
                <a:stretch>
                  <a:fillRect l="-717" t="-894"/>
                </a:stretch>
              </a:blipFill>
            </p:spPr>
            <p:txBody>
              <a:bodyPr/>
              <a:lstStyle/>
              <a:p>
                <a:r>
                  <a:rPr lang="zh-CN" altLang="en-US">
                    <a:noFill/>
                  </a:rPr>
                  <a:t> </a:t>
                </a:r>
                <a:endParaRPr lang="zh-CN" altLang="en-US">
                  <a:noFill/>
                </a:endParaRPr>
              </a:p>
            </p:txBody>
          </p:sp>
        </mc:Fallback>
      </mc:AlternateContent>
      <p:pic>
        <p:nvPicPr>
          <p:cNvPr id="3" name="图片 2"/>
          <p:cNvPicPr>
            <a:picLocks noChangeAspect="1"/>
          </p:cNvPicPr>
          <p:nvPr/>
        </p:nvPicPr>
        <p:blipFill>
          <a:blip r:embed="rId2"/>
          <a:stretch>
            <a:fillRect/>
          </a:stretch>
        </p:blipFill>
        <p:spPr>
          <a:xfrm>
            <a:off x="442732" y="2921660"/>
            <a:ext cx="5879510" cy="1666938"/>
          </a:xfrm>
          <a:prstGeom prst="rect">
            <a:avLst/>
          </a:prstGeom>
        </p:spPr>
      </p:pic>
      <p:pic>
        <p:nvPicPr>
          <p:cNvPr id="7" name="图片 6"/>
          <p:cNvPicPr>
            <a:picLocks noChangeAspect="1"/>
          </p:cNvPicPr>
          <p:nvPr/>
        </p:nvPicPr>
        <p:blipFill>
          <a:blip r:embed="rId3"/>
          <a:stretch>
            <a:fillRect/>
          </a:stretch>
        </p:blipFill>
        <p:spPr>
          <a:xfrm>
            <a:off x="275082" y="5457980"/>
            <a:ext cx="7721600" cy="698500"/>
          </a:xfrm>
          <a:prstGeom prst="rect">
            <a:avLst/>
          </a:prstGeom>
        </p:spPr>
      </p:pic>
      <p:sp>
        <p:nvSpPr>
          <p:cNvPr id="8" name="文本框 7"/>
          <p:cNvSpPr txBox="1"/>
          <p:nvPr/>
        </p:nvSpPr>
        <p:spPr>
          <a:xfrm>
            <a:off x="6859560" y="2247949"/>
            <a:ext cx="2088642" cy="1417320"/>
          </a:xfrm>
          <a:prstGeom prst="rect">
            <a:avLst/>
          </a:prstGeom>
          <a:noFill/>
        </p:spPr>
        <p:txBody>
          <a:bodyPr wrap="none" rtlCol="0">
            <a:noAutofit/>
          </a:bodyPr>
          <a:lstStyle/>
          <a:p>
            <a:pPr algn="l"/>
            <a:r>
              <a:rPr kumimoji="1" lang="zh-CN" altLang="en-US" sz="1800" dirty="0">
                <a:solidFill>
                  <a:srgbClr val="2724FF"/>
                </a:solidFill>
                <a:latin typeface="微软雅黑" panose="020B0503020204020204" pitchFamily="34" charset="-122"/>
                <a:ea typeface="微软雅黑" panose="020B0503020204020204" pitchFamily="34" charset="-122"/>
              </a:rPr>
              <a:t>仍然待解决的问题</a:t>
            </a:r>
            <a:endParaRPr kumimoji="1" lang="en-US" altLang="zh-CN" sz="1800" dirty="0">
              <a:solidFill>
                <a:srgbClr val="2724FF"/>
              </a:solidFill>
              <a:latin typeface="微软雅黑" panose="020B0503020204020204" pitchFamily="34" charset="-122"/>
              <a:ea typeface="微软雅黑" panose="020B0503020204020204" pitchFamily="34" charset="-122"/>
            </a:endParaRPr>
          </a:p>
          <a:p>
            <a:pPr algn="l"/>
            <a:r>
              <a:rPr kumimoji="1" lang="en-US" altLang="zh-CN" sz="1800" dirty="0">
                <a:solidFill>
                  <a:srgbClr val="2724FF"/>
                </a:solidFill>
                <a:latin typeface="微软雅黑" panose="020B0503020204020204" pitchFamily="34" charset="-122"/>
                <a:ea typeface="微软雅黑" panose="020B0503020204020204" pitchFamily="34" charset="-122"/>
              </a:rPr>
              <a:t>1</a:t>
            </a:r>
            <a:r>
              <a:rPr kumimoji="1" lang="zh-CN" altLang="en-US" sz="1800" dirty="0">
                <a:solidFill>
                  <a:srgbClr val="2724FF"/>
                </a:solidFill>
                <a:latin typeface="微软雅黑" panose="020B0503020204020204" pitchFamily="34" charset="-122"/>
                <a:ea typeface="微软雅黑" panose="020B0503020204020204" pitchFamily="34" charset="-122"/>
              </a:rPr>
              <a:t>、欠适配</a:t>
            </a:r>
            <a:endParaRPr kumimoji="1" lang="en-US" altLang="zh-CN" sz="1800" dirty="0">
              <a:solidFill>
                <a:srgbClr val="2724FF"/>
              </a:solidFill>
              <a:latin typeface="微软雅黑" panose="020B0503020204020204" pitchFamily="34" charset="-122"/>
              <a:ea typeface="微软雅黑" panose="020B0503020204020204" pitchFamily="34" charset="-122"/>
            </a:endParaRPr>
          </a:p>
          <a:p>
            <a:pPr algn="l"/>
            <a:r>
              <a:rPr kumimoji="1" lang="en-US" altLang="zh-CN" sz="1800" dirty="0">
                <a:solidFill>
                  <a:srgbClr val="2724FF"/>
                </a:solidFill>
                <a:latin typeface="微软雅黑" panose="020B0503020204020204" pitchFamily="34" charset="-122"/>
                <a:ea typeface="微软雅黑" panose="020B0503020204020204" pitchFamily="34" charset="-122"/>
              </a:rPr>
              <a:t>2</a:t>
            </a:r>
            <a:r>
              <a:rPr kumimoji="1" lang="zh-CN" altLang="en-US" sz="1800" dirty="0">
                <a:solidFill>
                  <a:srgbClr val="2724FF"/>
                </a:solidFill>
                <a:latin typeface="微软雅黑" panose="020B0503020204020204" pitchFamily="34" charset="-122"/>
                <a:ea typeface="微软雅黑" panose="020B0503020204020204" pitchFamily="34" charset="-122"/>
              </a:rPr>
              <a:t>、负迁移</a:t>
            </a:r>
            <a:endParaRPr kumimoji="1" lang="en-US" altLang="zh-CN" sz="1800" dirty="0">
              <a:solidFill>
                <a:srgbClr val="2724FF"/>
              </a:solidFill>
              <a:latin typeface="微软雅黑" panose="020B0503020204020204" pitchFamily="34" charset="-122"/>
              <a:ea typeface="微软雅黑" panose="020B0503020204020204" pitchFamily="34" charset="-122"/>
            </a:endParaRPr>
          </a:p>
          <a:p>
            <a:pPr algn="l"/>
            <a:r>
              <a:rPr kumimoji="1" lang="en-US" altLang="zh-CN" sz="1800" dirty="0">
                <a:solidFill>
                  <a:srgbClr val="2724FF"/>
                </a:solidFill>
                <a:latin typeface="微软雅黑" panose="020B0503020204020204" pitchFamily="34" charset="-122"/>
                <a:ea typeface="微软雅黑" panose="020B0503020204020204" pitchFamily="34" charset="-122"/>
              </a:rPr>
              <a:t>3</a:t>
            </a:r>
            <a:r>
              <a:rPr kumimoji="1" lang="zh-CN" altLang="en-US" sz="1800" dirty="0">
                <a:solidFill>
                  <a:srgbClr val="2724FF"/>
                </a:solidFill>
                <a:latin typeface="微软雅黑" panose="020B0503020204020204" pitchFamily="34" charset="-122"/>
                <a:ea typeface="微软雅黑" panose="020B0503020204020204" pitchFamily="34" charset="-122"/>
              </a:rPr>
              <a:t>、异构迁移</a:t>
            </a:r>
            <a:endParaRPr kumimoji="1" lang="en-US" altLang="zh-CN" sz="1800" dirty="0">
              <a:solidFill>
                <a:srgbClr val="2724FF"/>
              </a:solidFill>
              <a:latin typeface="微软雅黑" panose="020B0503020204020204" pitchFamily="34" charset="-122"/>
              <a:ea typeface="微软雅黑" panose="020B0503020204020204" pitchFamily="34" charset="-122"/>
            </a:endParaRPr>
          </a:p>
          <a:p>
            <a:pPr algn="l"/>
            <a:r>
              <a:rPr kumimoji="1" lang="en-US" altLang="zh-CN" sz="1800" dirty="0">
                <a:solidFill>
                  <a:srgbClr val="2724FF"/>
                </a:solidFill>
                <a:latin typeface="微软雅黑" panose="020B0503020204020204" pitchFamily="34" charset="-122"/>
                <a:ea typeface="微软雅黑" panose="020B0503020204020204" pitchFamily="34" charset="-122"/>
              </a:rPr>
              <a:t>…</a:t>
            </a:r>
            <a:endParaRPr kumimoji="1" lang="en-US" altLang="zh-CN" sz="1800" dirty="0">
              <a:solidFill>
                <a:srgbClr val="2724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0154A1"/>
                </a:solidFill>
              </a:rPr>
              <a:t>迁移学习</a:t>
            </a:r>
            <a:r>
              <a:rPr lang="en-US" altLang="zh-CN" b="1" dirty="0">
                <a:solidFill>
                  <a:srgbClr val="0154A1"/>
                </a:solidFill>
              </a:rPr>
              <a:t>——</a:t>
            </a:r>
            <a:r>
              <a:rPr lang="zh-CN" altLang="en-US" b="1" dirty="0">
                <a:solidFill>
                  <a:srgbClr val="0154A1"/>
                </a:solidFill>
              </a:rPr>
              <a:t>自然语言处理领域应用场景</a:t>
            </a:r>
            <a:endParaRPr lang="zh-CN" altLang="en-US" b="1" dirty="0">
              <a:solidFill>
                <a:srgbClr val="0154A1"/>
              </a:solidFill>
            </a:endParaRPr>
          </a:p>
        </p:txBody>
      </p:sp>
      <p:sp>
        <p:nvSpPr>
          <p:cNvPr id="4" name="文本框 3"/>
          <p:cNvSpPr txBox="1"/>
          <p:nvPr/>
        </p:nvSpPr>
        <p:spPr>
          <a:xfrm>
            <a:off x="1226916" y="6643868"/>
            <a:ext cx="914400" cy="914400"/>
          </a:xfrm>
          <a:prstGeom prst="rect">
            <a:avLst/>
          </a:prstGeom>
          <a:noFill/>
        </p:spPr>
        <p:txBody>
          <a:bodyPr wrap="none" rtlCol="0">
            <a:noAutofit/>
          </a:bodyPr>
          <a:lstStyle/>
          <a:p>
            <a:pPr algn="l"/>
            <a:endParaRPr kumimoji="1" lang="zh-CN" altLang="en-US" sz="18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7072132" y="6551271"/>
            <a:ext cx="914400" cy="914400"/>
          </a:xfrm>
          <a:prstGeom prst="rect">
            <a:avLst/>
          </a:prstGeom>
          <a:noFill/>
        </p:spPr>
        <p:txBody>
          <a:bodyPr wrap="none" rtlCol="0">
            <a:noAutofit/>
          </a:bodyPr>
          <a:lstStyle/>
          <a:p>
            <a:pPr algn="l"/>
            <a:endParaRPr kumimoji="1" lang="zh-CN" altLang="en-US" sz="1800" dirty="0">
              <a:latin typeface="微软雅黑" panose="020B0503020204020204" pitchFamily="34" charset="-122"/>
              <a:ea typeface="微软雅黑" panose="020B0503020204020204" pitchFamily="34" charset="-122"/>
            </a:endParaRPr>
          </a:p>
        </p:txBody>
      </p:sp>
      <p:sp>
        <p:nvSpPr>
          <p:cNvPr id="7" name="矩形 6"/>
          <p:cNvSpPr/>
          <p:nvPr/>
        </p:nvSpPr>
        <p:spPr>
          <a:xfrm>
            <a:off x="151638" y="1196816"/>
            <a:ext cx="8650224" cy="2554545"/>
          </a:xfrm>
          <a:prstGeom prst="rect">
            <a:avLst/>
          </a:prstGeom>
        </p:spPr>
        <p:txBody>
          <a:bodyPr wrap="square">
            <a:spAutoFit/>
          </a:bodyPr>
          <a:lstStyle/>
          <a:p>
            <a:pPr algn="just"/>
            <a:r>
              <a:rPr lang="zh-CN" altLang="en-US" sz="2000" dirty="0"/>
              <a:t>        在自然语言处理、文本检索与挖掘中，迁移学习可以有很多应用，例如从Wikipedia长文本迁移知识到 Twitter 短文本、从 WWW 网页迁移知识到 Flickr 图像、搜索引擎中从英文文档迁移知识到中文文档，等等。迁移学习用于自然语言处理的一个根本动机是：待处理的目标领域训练数据稀缺，包括标注稀缺和内容稀缺。例如，Twitter消息多是用户生成的无标注短文本，同时存在标注稀缺和内容稀缺，现有机器学习方法很难对这些消息进行分类管理；利用迁移学习技术，能够从FaceBook等长文本语料中迁移标注和内容知识助益短文本消息分类管理。</a:t>
            </a:r>
            <a:endParaRPr lang="zh-CN" altLang="en-US" sz="2000" dirty="0"/>
          </a:p>
        </p:txBody>
      </p:sp>
      <p:pic>
        <p:nvPicPr>
          <p:cNvPr id="9" name="图片 8"/>
          <p:cNvPicPr>
            <a:picLocks noChangeAspect="1"/>
          </p:cNvPicPr>
          <p:nvPr/>
        </p:nvPicPr>
        <p:blipFill>
          <a:blip r:embed="rId1"/>
          <a:stretch>
            <a:fillRect/>
          </a:stretch>
        </p:blipFill>
        <p:spPr>
          <a:xfrm>
            <a:off x="211933" y="4229271"/>
            <a:ext cx="6426612" cy="1521618"/>
          </a:xfrm>
          <a:prstGeom prst="rect">
            <a:avLst/>
          </a:prstGeom>
        </p:spPr>
      </p:pic>
      <p:sp>
        <p:nvSpPr>
          <p:cNvPr id="10" name="文本框 9"/>
          <p:cNvSpPr txBox="1"/>
          <p:nvPr/>
        </p:nvSpPr>
        <p:spPr>
          <a:xfrm>
            <a:off x="211932" y="3838100"/>
            <a:ext cx="2944368" cy="322720"/>
          </a:xfrm>
          <a:prstGeom prst="rect">
            <a:avLst/>
          </a:prstGeom>
          <a:noFill/>
        </p:spPr>
        <p:txBody>
          <a:bodyPr wrap="none" rtlCol="0">
            <a:noAutofit/>
          </a:bodyPr>
          <a:lstStyle/>
          <a:p>
            <a:pPr algn="l"/>
            <a:r>
              <a:rPr kumimoji="1" lang="zh-CN" altLang="en-US" sz="1800" dirty="0">
                <a:latin typeface="微软雅黑" panose="020B0503020204020204" pitchFamily="34" charset="-122"/>
                <a:ea typeface="微软雅黑" panose="020B0503020204020204" pitchFamily="34" charset="-122"/>
              </a:rPr>
              <a:t>电商跨领域情感分类预测</a:t>
            </a:r>
            <a:endParaRPr kumimoji="1" lang="zh-CN" altLang="en-US" sz="1800" dirty="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2"/>
          <a:stretch>
            <a:fillRect/>
          </a:stretch>
        </p:blipFill>
        <p:spPr>
          <a:xfrm>
            <a:off x="6888105" y="3999460"/>
            <a:ext cx="1913757" cy="1751429"/>
          </a:xfrm>
          <a:prstGeom prst="rect">
            <a:avLst/>
          </a:prstGeom>
        </p:spPr>
      </p:pic>
    </p:spTree>
  </p:cSld>
  <p:clrMapOvr>
    <a:masterClrMapping/>
  </p:clrMapOvr>
</p:sld>
</file>

<file path=ppt/theme/theme1.xml><?xml version="1.0" encoding="utf-8"?>
<a:theme xmlns:a="http://schemas.openxmlformats.org/drawingml/2006/main" name="默认设计模板">
  <a:themeElements>
    <a:clrScheme name="自定义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noFill/>
          <a:prstDash val="solid"/>
          <a:round/>
          <a:headEnd type="none" w="med" len="med"/>
          <a:tailEnd type="none" w="med" len="med"/>
        </a:ln>
      </a:spPr>
      <a:bodyPr vert="horz" wrap="square" lIns="91440" tIns="45720" rIns="91440" bIns="45720" numCol="1" rtlCol="0"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sz="1800" b="0" i="0" u="none" strike="noStrike" cap="none" normalizeH="0" baseline="0" dirty="0" smtClean="0">
            <a:ln>
              <a:noFill/>
            </a:ln>
            <a:solidFill>
              <a:schemeClr val="tx2"/>
            </a:solidFill>
            <a:effectLst/>
            <a:latin typeface="微软雅黑" panose="020B0503020204020204" pitchFamily="34" charset="-122"/>
            <a:ea typeface="微软雅黑" panose="020B0503020204020204" pitchFamily="34"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ctr" anchorCtr="0" compatLnSpc="1"/>
      <a:lstStyle>
        <a:defPPr marL="0" marR="0" indent="0" algn="r" defTabSz="914400" rtl="0" eaLnBrk="1" fontAlgn="base" latinLnBrk="0" hangingPunct="1">
          <a:lnSpc>
            <a:spcPct val="100000"/>
          </a:lnSpc>
          <a:spcBef>
            <a:spcPct val="0"/>
          </a:spcBef>
          <a:spcAft>
            <a:spcPct val="0"/>
          </a:spcAft>
          <a:buClrTx/>
          <a:buSzTx/>
          <a:buFontTx/>
          <a:buNone/>
          <a:defRPr kumimoji="0" lang="zh-CN" altLang="en-US" sz="2400" b="0" i="0" u="none" strike="noStrike" cap="none" normalizeH="0" baseline="0" smtClean="0">
            <a:ln>
              <a:noFill/>
            </a:ln>
            <a:solidFill>
              <a:schemeClr val="tx2"/>
            </a:solidFill>
            <a:effectLst/>
            <a:latin typeface="Arial" panose="020B0604020202020204" pitchFamily="34" charset="0"/>
            <a:ea typeface="宋体" panose="02010600030101010101" pitchFamily="2" charset="-122"/>
          </a:defRPr>
        </a:defPPr>
      </a:lstStyle>
    </a:lnDef>
    <a:txDef>
      <a:spPr>
        <a:noFill/>
      </a:spPr>
      <a:bodyPr wrap="square" rtlCol="0">
        <a:noAutofit/>
      </a:bodyPr>
      <a:lstStyle>
        <a:defPPr algn="l">
          <a:defRPr sz="1800" dirty="0">
            <a:latin typeface="微软雅黑" panose="020B0503020204020204" pitchFamily="34" charset="-122"/>
            <a:ea typeface="微软雅黑" panose="020B0503020204020204" pitchFamily="34" charset="-122"/>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2279</Words>
  <Application>WPS 演示</Application>
  <PresentationFormat>全屏显示(4:3)</PresentationFormat>
  <Paragraphs>191</Paragraphs>
  <Slides>17</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17</vt:i4>
      </vt:variant>
    </vt:vector>
  </HeadingPairs>
  <TitlesOfParts>
    <vt:vector size="23" baseType="lpstr">
      <vt:lpstr>Arial</vt:lpstr>
      <vt:lpstr>宋体</vt:lpstr>
      <vt:lpstr>Wingdings</vt:lpstr>
      <vt:lpstr>微软雅黑</vt:lpstr>
      <vt:lpstr>Arial Unicode MS</vt:lpstr>
      <vt:lpstr>默认设计模板</vt:lpstr>
      <vt:lpstr>PowerPoint 演示文稿</vt:lpstr>
      <vt:lpstr>PowerPoint 演示文稿</vt:lpstr>
      <vt:lpstr>基础准备——查阅文献</vt:lpstr>
      <vt:lpstr>基础准备——月度汇报及论文进展</vt:lpstr>
      <vt:lpstr>基础准备——资源分享</vt:lpstr>
      <vt:lpstr>迁移学习——机器学习的两个假设</vt:lpstr>
      <vt:lpstr>迁移学习——解决方案</vt:lpstr>
      <vt:lpstr>迁移学习——主流方法</vt:lpstr>
      <vt:lpstr>迁移学习——自然语言处理领域应用场景</vt:lpstr>
      <vt:lpstr>迁移学习——计算机视觉应用场景</vt:lpstr>
      <vt:lpstr>跨软件缺陷预测——KMM-MCW（解决负迁移）</vt:lpstr>
      <vt:lpstr>跨软件缺陷预测——JDM（解决欠适配）</vt:lpstr>
      <vt:lpstr>基于深度学习的软件缺陷预测</vt:lpstr>
      <vt:lpstr>继续可以开展的研究有：</vt:lpstr>
      <vt:lpstr>其他工作</vt:lpstr>
      <vt:lpstr>交流讨论</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PPTfans网设计</dc:title>
  <dc:creator>林辉强</dc:creator>
  <cp:keywords>www.pptfans.cn</cp:keywords>
  <cp:category>ppt模板设计</cp:category>
  <cp:lastModifiedBy>Administrator</cp:lastModifiedBy>
  <cp:revision>2104</cp:revision>
  <cp:lastPrinted>2113-01-01T00:00:00Z</cp:lastPrinted>
  <dcterms:created xsi:type="dcterms:W3CDTF">2113-01-01T00:00:00Z</dcterms:created>
  <dcterms:modified xsi:type="dcterms:W3CDTF">2018-11-05T13:46:58Z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KSORubyTemplateID">
    <vt:lpwstr>8</vt:lpwstr>
  </property>
  <property fmtid="{D5CDD505-2E9C-101B-9397-08002B2CF9AE}" pid="4" name="KSOProductBuildVer">
    <vt:lpwstr>2052-10.1.0.7566</vt:lpwstr>
  </property>
</Properties>
</file>